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0233600" cy="31089600"/>
  <p:notesSz cx="6858000" cy="9144000"/>
  <p:defaultText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F6D"/>
    <a:srgbClr val="E4F5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7" autoAdjust="0"/>
    <p:restoredTop sz="94753" autoAdjust="0"/>
  </p:normalViewPr>
  <p:slideViewPr>
    <p:cSldViewPr>
      <p:cViewPr varScale="1">
        <p:scale>
          <a:sx n="16" d="100"/>
          <a:sy n="16" d="100"/>
        </p:scale>
        <p:origin x="-1074" y="-144"/>
      </p:cViewPr>
      <p:guideLst>
        <p:guide orient="horz" pos="9792"/>
        <p:guide pos="1267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7929"/>
            <a:ext cx="34198560" cy="6664114"/>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17617440"/>
            <a:ext cx="28163520" cy="7945120"/>
          </a:xfrm>
        </p:spPr>
        <p:txBody>
          <a:bodyPr/>
          <a:lstStyle>
            <a:lvl1pPr marL="0" indent="0" algn="ctr">
              <a:buNone/>
              <a:defRPr>
                <a:solidFill>
                  <a:schemeClr val="tx1">
                    <a:tint val="75000"/>
                  </a:schemeClr>
                </a:solidFill>
              </a:defRPr>
            </a:lvl1pPr>
            <a:lvl2pPr marL="2037786" indent="0" algn="ctr">
              <a:buNone/>
              <a:defRPr>
                <a:solidFill>
                  <a:schemeClr val="tx1">
                    <a:tint val="75000"/>
                  </a:schemeClr>
                </a:solidFill>
              </a:defRPr>
            </a:lvl2pPr>
            <a:lvl3pPr marL="4075572" indent="0" algn="ctr">
              <a:buNone/>
              <a:defRPr>
                <a:solidFill>
                  <a:schemeClr val="tx1">
                    <a:tint val="75000"/>
                  </a:schemeClr>
                </a:solidFill>
              </a:defRPr>
            </a:lvl3pPr>
            <a:lvl4pPr marL="6113358" indent="0" algn="ctr">
              <a:buNone/>
              <a:defRPr>
                <a:solidFill>
                  <a:schemeClr val="tx1">
                    <a:tint val="75000"/>
                  </a:schemeClr>
                </a:solidFill>
              </a:defRPr>
            </a:lvl4pPr>
            <a:lvl5pPr marL="8151144" indent="0" algn="ctr">
              <a:buNone/>
              <a:defRPr>
                <a:solidFill>
                  <a:schemeClr val="tx1">
                    <a:tint val="75000"/>
                  </a:schemeClr>
                </a:solidFill>
              </a:defRPr>
            </a:lvl5pPr>
            <a:lvl6pPr marL="10188931" indent="0" algn="ctr">
              <a:buNone/>
              <a:defRPr>
                <a:solidFill>
                  <a:schemeClr val="tx1">
                    <a:tint val="75000"/>
                  </a:schemeClr>
                </a:solidFill>
              </a:defRPr>
            </a:lvl6pPr>
            <a:lvl7pPr marL="12226717" indent="0" algn="ctr">
              <a:buNone/>
              <a:defRPr>
                <a:solidFill>
                  <a:schemeClr val="tx1">
                    <a:tint val="75000"/>
                  </a:schemeClr>
                </a:solidFill>
              </a:defRPr>
            </a:lvl7pPr>
            <a:lvl8pPr marL="14264503" indent="0" algn="ctr">
              <a:buNone/>
              <a:defRPr>
                <a:solidFill>
                  <a:schemeClr val="tx1">
                    <a:tint val="75000"/>
                  </a:schemeClr>
                </a:solidFill>
              </a:defRPr>
            </a:lvl8pPr>
            <a:lvl9pPr marL="163022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E7DD1-AEEB-4807-9572-FC89CD897834}"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E7DD1-AEEB-4807-9572-FC89CD897834}"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0020" y="7304619"/>
            <a:ext cx="30775910" cy="1556207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38317" y="7304619"/>
            <a:ext cx="91671140" cy="155620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E7DD1-AEEB-4807-9572-FC89CD897834}"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E7DD1-AEEB-4807-9572-FC89CD897834}"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19977949"/>
            <a:ext cx="34198560" cy="6174740"/>
          </a:xfrm>
        </p:spPr>
        <p:txBody>
          <a:bodyPr anchor="t"/>
          <a:lstStyle>
            <a:lvl1pPr algn="l">
              <a:defRPr sz="17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3177101"/>
            <a:ext cx="34198560" cy="6800848"/>
          </a:xfrm>
        </p:spPr>
        <p:txBody>
          <a:bodyPr anchor="b"/>
          <a:lstStyle>
            <a:lvl1pPr marL="0" indent="0">
              <a:buNone/>
              <a:defRPr sz="8900">
                <a:solidFill>
                  <a:schemeClr val="tx1">
                    <a:tint val="75000"/>
                  </a:schemeClr>
                </a:solidFill>
              </a:defRPr>
            </a:lvl1pPr>
            <a:lvl2pPr marL="2037786" indent="0">
              <a:buNone/>
              <a:defRPr sz="8000">
                <a:solidFill>
                  <a:schemeClr val="tx1">
                    <a:tint val="75000"/>
                  </a:schemeClr>
                </a:solidFill>
              </a:defRPr>
            </a:lvl2pPr>
            <a:lvl3pPr marL="4075572" indent="0">
              <a:buNone/>
              <a:defRPr sz="7100">
                <a:solidFill>
                  <a:schemeClr val="tx1">
                    <a:tint val="75000"/>
                  </a:schemeClr>
                </a:solidFill>
              </a:defRPr>
            </a:lvl3pPr>
            <a:lvl4pPr marL="6113358" indent="0">
              <a:buNone/>
              <a:defRPr sz="6200">
                <a:solidFill>
                  <a:schemeClr val="tx1">
                    <a:tint val="75000"/>
                  </a:schemeClr>
                </a:solidFill>
              </a:defRPr>
            </a:lvl4pPr>
            <a:lvl5pPr marL="8151144" indent="0">
              <a:buNone/>
              <a:defRPr sz="6200">
                <a:solidFill>
                  <a:schemeClr val="tx1">
                    <a:tint val="75000"/>
                  </a:schemeClr>
                </a:solidFill>
              </a:defRPr>
            </a:lvl5pPr>
            <a:lvl6pPr marL="10188931" indent="0">
              <a:buNone/>
              <a:defRPr sz="6200">
                <a:solidFill>
                  <a:schemeClr val="tx1">
                    <a:tint val="75000"/>
                  </a:schemeClr>
                </a:solidFill>
              </a:defRPr>
            </a:lvl6pPr>
            <a:lvl7pPr marL="12226717" indent="0">
              <a:buNone/>
              <a:defRPr sz="6200">
                <a:solidFill>
                  <a:schemeClr val="tx1">
                    <a:tint val="75000"/>
                  </a:schemeClr>
                </a:solidFill>
              </a:defRPr>
            </a:lvl7pPr>
            <a:lvl8pPr marL="14264503" indent="0">
              <a:buNone/>
              <a:defRPr sz="6200">
                <a:solidFill>
                  <a:schemeClr val="tx1">
                    <a:tint val="75000"/>
                  </a:schemeClr>
                </a:solidFill>
              </a:defRPr>
            </a:lvl8pPr>
            <a:lvl9pPr marL="16302289"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E7DD1-AEEB-4807-9572-FC89CD897834}"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38320" y="42561087"/>
            <a:ext cx="61223523" cy="12036425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732401" y="42561087"/>
            <a:ext cx="61223527" cy="120364252"/>
          </a:xfrm>
        </p:spPr>
        <p:txBody>
          <a:bodyPr/>
          <a:lstStyle>
            <a:lvl1pPr>
              <a:defRPr sz="12500"/>
            </a:lvl1pPr>
            <a:lvl2pPr>
              <a:defRPr sz="107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E7DD1-AEEB-4807-9572-FC89CD897834}"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5026"/>
            <a:ext cx="3621024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1" y="6959179"/>
            <a:ext cx="17776827"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2011681" y="9859433"/>
            <a:ext cx="17776827"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13" y="6959179"/>
            <a:ext cx="17783810" cy="2900254"/>
          </a:xfrm>
        </p:spPr>
        <p:txBody>
          <a:bodyPr anchor="b"/>
          <a:lstStyle>
            <a:lvl1pPr marL="0" indent="0">
              <a:buNone/>
              <a:defRPr sz="10700" b="1"/>
            </a:lvl1pPr>
            <a:lvl2pPr marL="2037786" indent="0">
              <a:buNone/>
              <a:defRPr sz="8900" b="1"/>
            </a:lvl2pPr>
            <a:lvl3pPr marL="4075572" indent="0">
              <a:buNone/>
              <a:defRPr sz="8000" b="1"/>
            </a:lvl3pPr>
            <a:lvl4pPr marL="6113358" indent="0">
              <a:buNone/>
              <a:defRPr sz="7100" b="1"/>
            </a:lvl4pPr>
            <a:lvl5pPr marL="8151144" indent="0">
              <a:buNone/>
              <a:defRPr sz="7100" b="1"/>
            </a:lvl5pPr>
            <a:lvl6pPr marL="10188931" indent="0">
              <a:buNone/>
              <a:defRPr sz="7100" b="1"/>
            </a:lvl6pPr>
            <a:lvl7pPr marL="12226717" indent="0">
              <a:buNone/>
              <a:defRPr sz="7100" b="1"/>
            </a:lvl7pPr>
            <a:lvl8pPr marL="14264503" indent="0">
              <a:buNone/>
              <a:defRPr sz="7100" b="1"/>
            </a:lvl8pPr>
            <a:lvl9pPr marL="16302289"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438113" y="9859433"/>
            <a:ext cx="17783810" cy="17912506"/>
          </a:xfrm>
        </p:spPr>
        <p:txBody>
          <a:bodyPr/>
          <a:lstStyle>
            <a:lvl1pPr>
              <a:defRPr sz="107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E7DD1-AEEB-4807-9572-FC89CD897834}" type="datetimeFigureOut">
              <a:rPr lang="en-US" smtClean="0"/>
              <a:pPr/>
              <a:t>8/2/2011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E7DD1-AEEB-4807-9572-FC89CD897834}" type="datetimeFigureOut">
              <a:rPr lang="en-US" smtClean="0"/>
              <a:pPr/>
              <a:t>8/2/2011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E7DD1-AEEB-4807-9572-FC89CD897834}" type="datetimeFigureOut">
              <a:rPr lang="en-US" smtClean="0"/>
              <a:pPr/>
              <a:t>8/2/2011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7826"/>
            <a:ext cx="13236577"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730220" y="1237829"/>
            <a:ext cx="22491700" cy="26534112"/>
          </a:xfrm>
        </p:spPr>
        <p:txBody>
          <a:bodyPr/>
          <a:lstStyle>
            <a:lvl1pPr>
              <a:defRPr sz="14300"/>
            </a:lvl1pPr>
            <a:lvl2pPr>
              <a:defRPr sz="12500"/>
            </a:lvl2pPr>
            <a:lvl3pPr>
              <a:defRPr sz="107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683" y="6505789"/>
            <a:ext cx="13236577" cy="21266152"/>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E7DD1-AEEB-4807-9572-FC89CD897834}"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1762721"/>
            <a:ext cx="2414016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886067" y="2777914"/>
            <a:ext cx="24140160" cy="18653760"/>
          </a:xfrm>
        </p:spPr>
        <p:txBody>
          <a:bodyPr/>
          <a:lstStyle>
            <a:lvl1pPr marL="0" indent="0">
              <a:buNone/>
              <a:defRPr sz="14300"/>
            </a:lvl1pPr>
            <a:lvl2pPr marL="2037786" indent="0">
              <a:buNone/>
              <a:defRPr sz="12500"/>
            </a:lvl2pPr>
            <a:lvl3pPr marL="4075572" indent="0">
              <a:buNone/>
              <a:defRPr sz="10700"/>
            </a:lvl3pPr>
            <a:lvl4pPr marL="6113358" indent="0">
              <a:buNone/>
              <a:defRPr sz="8900"/>
            </a:lvl4pPr>
            <a:lvl5pPr marL="8151144" indent="0">
              <a:buNone/>
              <a:defRPr sz="8900"/>
            </a:lvl5pPr>
            <a:lvl6pPr marL="10188931" indent="0">
              <a:buNone/>
              <a:defRPr sz="8900"/>
            </a:lvl6pPr>
            <a:lvl7pPr marL="12226717" indent="0">
              <a:buNone/>
              <a:defRPr sz="8900"/>
            </a:lvl7pPr>
            <a:lvl8pPr marL="14264503" indent="0">
              <a:buNone/>
              <a:defRPr sz="8900"/>
            </a:lvl8pPr>
            <a:lvl9pPr marL="16302289" indent="0">
              <a:buNone/>
              <a:defRPr sz="8900"/>
            </a:lvl9pPr>
          </a:lstStyle>
          <a:p>
            <a:endParaRPr lang="en-US"/>
          </a:p>
        </p:txBody>
      </p:sp>
      <p:sp>
        <p:nvSpPr>
          <p:cNvPr id="4" name="Text Placeholder 3"/>
          <p:cNvSpPr>
            <a:spLocks noGrp="1"/>
          </p:cNvSpPr>
          <p:nvPr>
            <p:ph type="body" sz="half" idx="2"/>
          </p:nvPr>
        </p:nvSpPr>
        <p:spPr>
          <a:xfrm>
            <a:off x="7886067" y="24331933"/>
            <a:ext cx="24140160" cy="3648708"/>
          </a:xfrm>
        </p:spPr>
        <p:txBody>
          <a:bodyPr/>
          <a:lstStyle>
            <a:lvl1pPr marL="0" indent="0">
              <a:buNone/>
              <a:defRPr sz="6200"/>
            </a:lvl1pPr>
            <a:lvl2pPr marL="2037786" indent="0">
              <a:buNone/>
              <a:defRPr sz="5300"/>
            </a:lvl2pPr>
            <a:lvl3pPr marL="4075572" indent="0">
              <a:buNone/>
              <a:defRPr sz="4500"/>
            </a:lvl3pPr>
            <a:lvl4pPr marL="6113358" indent="0">
              <a:buNone/>
              <a:defRPr sz="4000"/>
            </a:lvl4pPr>
            <a:lvl5pPr marL="8151144" indent="0">
              <a:buNone/>
              <a:defRPr sz="4000"/>
            </a:lvl5pPr>
            <a:lvl6pPr marL="10188931" indent="0">
              <a:buNone/>
              <a:defRPr sz="4000"/>
            </a:lvl6pPr>
            <a:lvl7pPr marL="12226717" indent="0">
              <a:buNone/>
              <a:defRPr sz="4000"/>
            </a:lvl7pPr>
            <a:lvl8pPr marL="14264503" indent="0">
              <a:buNone/>
              <a:defRPr sz="4000"/>
            </a:lvl8pPr>
            <a:lvl9pPr marL="1630228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E7DD1-AEEB-4807-9572-FC89CD897834}"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7B4FD-2B35-4DCB-9136-188231FE59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245026"/>
            <a:ext cx="36210240" cy="5181600"/>
          </a:xfrm>
          <a:prstGeom prst="rect">
            <a:avLst/>
          </a:prstGeom>
        </p:spPr>
        <p:txBody>
          <a:bodyPr vert="horz" lIns="407557" tIns="203779" rIns="407557" bIns="20377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7254242"/>
            <a:ext cx="36210240" cy="20517699"/>
          </a:xfrm>
          <a:prstGeom prst="rect">
            <a:avLst/>
          </a:prstGeom>
        </p:spPr>
        <p:txBody>
          <a:bodyPr vert="horz" lIns="407557" tIns="203779" rIns="407557" bIns="203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28815455"/>
            <a:ext cx="9387840" cy="1655234"/>
          </a:xfrm>
          <a:prstGeom prst="rect">
            <a:avLst/>
          </a:prstGeom>
        </p:spPr>
        <p:txBody>
          <a:bodyPr vert="horz" lIns="407557" tIns="203779" rIns="407557" bIns="203779" rtlCol="0" anchor="ctr"/>
          <a:lstStyle>
            <a:lvl1pPr algn="l">
              <a:defRPr sz="5300">
                <a:solidFill>
                  <a:schemeClr val="tx1">
                    <a:tint val="75000"/>
                  </a:schemeClr>
                </a:solidFill>
              </a:defRPr>
            </a:lvl1pPr>
          </a:lstStyle>
          <a:p>
            <a:fld id="{CE7E7DD1-AEEB-4807-9572-FC89CD897834}" type="datetimeFigureOut">
              <a:rPr lang="en-US" smtClean="0"/>
              <a:pPr/>
              <a:t>8/2/2011</a:t>
            </a:fld>
            <a:endParaRPr lang="en-US"/>
          </a:p>
        </p:txBody>
      </p:sp>
      <p:sp>
        <p:nvSpPr>
          <p:cNvPr id="5" name="Footer Placeholder 4"/>
          <p:cNvSpPr>
            <a:spLocks noGrp="1"/>
          </p:cNvSpPr>
          <p:nvPr>
            <p:ph type="ftr" sz="quarter" idx="3"/>
          </p:nvPr>
        </p:nvSpPr>
        <p:spPr>
          <a:xfrm>
            <a:off x="13746480" y="28815455"/>
            <a:ext cx="12740640" cy="1655234"/>
          </a:xfrm>
          <a:prstGeom prst="rect">
            <a:avLst/>
          </a:prstGeom>
        </p:spPr>
        <p:txBody>
          <a:bodyPr vert="horz" lIns="407557" tIns="203779" rIns="407557" bIns="203779" rtlCol="0" anchor="ctr"/>
          <a:lstStyle>
            <a:lvl1pPr algn="ctr">
              <a:defRPr sz="5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28815455"/>
            <a:ext cx="9387840" cy="1655234"/>
          </a:xfrm>
          <a:prstGeom prst="rect">
            <a:avLst/>
          </a:prstGeom>
        </p:spPr>
        <p:txBody>
          <a:bodyPr vert="horz" lIns="407557" tIns="203779" rIns="407557" bIns="203779" rtlCol="0" anchor="ctr"/>
          <a:lstStyle>
            <a:lvl1pPr algn="r">
              <a:defRPr sz="5300">
                <a:solidFill>
                  <a:schemeClr val="tx1">
                    <a:tint val="75000"/>
                  </a:schemeClr>
                </a:solidFill>
              </a:defRPr>
            </a:lvl1pPr>
          </a:lstStyle>
          <a:p>
            <a:fld id="{8197B4FD-2B35-4DCB-9136-188231FE59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75572" rtl="0" eaLnBrk="1" latinLnBrk="0" hangingPunct="1">
        <a:spcBef>
          <a:spcPct val="0"/>
        </a:spcBef>
        <a:buNone/>
        <a:defRPr sz="19600" kern="1200">
          <a:solidFill>
            <a:schemeClr val="tx1"/>
          </a:solidFill>
          <a:latin typeface="+mj-lt"/>
          <a:ea typeface="+mj-ea"/>
          <a:cs typeface="+mj-cs"/>
        </a:defRPr>
      </a:lvl1pPr>
    </p:titleStyle>
    <p:bodyStyle>
      <a:lvl1pPr marL="1528340" indent="-1528340" algn="l" defTabSz="4075572" rtl="0" eaLnBrk="1" latinLnBrk="0" hangingPunct="1">
        <a:spcBef>
          <a:spcPct val="20000"/>
        </a:spcBef>
        <a:buFont typeface="Arial" pitchFamily="34" charset="0"/>
        <a:buChar char="•"/>
        <a:defRPr sz="14300" kern="1200">
          <a:solidFill>
            <a:schemeClr val="tx1"/>
          </a:solidFill>
          <a:latin typeface="+mn-lt"/>
          <a:ea typeface="+mn-ea"/>
          <a:cs typeface="+mn-cs"/>
        </a:defRPr>
      </a:lvl1pPr>
      <a:lvl2pPr marL="3311402" indent="-1273616" algn="l" defTabSz="4075572"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094465" indent="-1018893" algn="l" defTabSz="4075572"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32251"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70038"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207824"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245610"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283396"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321182" indent="-1018893" algn="l" defTabSz="4075572"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75572" rtl="0" eaLnBrk="1" latinLnBrk="0" hangingPunct="1">
        <a:defRPr sz="8000" kern="1200">
          <a:solidFill>
            <a:schemeClr val="tx1"/>
          </a:solidFill>
          <a:latin typeface="+mn-lt"/>
          <a:ea typeface="+mn-ea"/>
          <a:cs typeface="+mn-cs"/>
        </a:defRPr>
      </a:lvl1pPr>
      <a:lvl2pPr marL="2037786" algn="l" defTabSz="4075572" rtl="0" eaLnBrk="1" latinLnBrk="0" hangingPunct="1">
        <a:defRPr sz="8000" kern="1200">
          <a:solidFill>
            <a:schemeClr val="tx1"/>
          </a:solidFill>
          <a:latin typeface="+mn-lt"/>
          <a:ea typeface="+mn-ea"/>
          <a:cs typeface="+mn-cs"/>
        </a:defRPr>
      </a:lvl2pPr>
      <a:lvl3pPr marL="4075572" algn="l" defTabSz="4075572" rtl="0" eaLnBrk="1" latinLnBrk="0" hangingPunct="1">
        <a:defRPr sz="8000" kern="1200">
          <a:solidFill>
            <a:schemeClr val="tx1"/>
          </a:solidFill>
          <a:latin typeface="+mn-lt"/>
          <a:ea typeface="+mn-ea"/>
          <a:cs typeface="+mn-cs"/>
        </a:defRPr>
      </a:lvl3pPr>
      <a:lvl4pPr marL="6113358" algn="l" defTabSz="4075572" rtl="0" eaLnBrk="1" latinLnBrk="0" hangingPunct="1">
        <a:defRPr sz="8000" kern="1200">
          <a:solidFill>
            <a:schemeClr val="tx1"/>
          </a:solidFill>
          <a:latin typeface="+mn-lt"/>
          <a:ea typeface="+mn-ea"/>
          <a:cs typeface="+mn-cs"/>
        </a:defRPr>
      </a:lvl4pPr>
      <a:lvl5pPr marL="8151144" algn="l" defTabSz="4075572" rtl="0" eaLnBrk="1" latinLnBrk="0" hangingPunct="1">
        <a:defRPr sz="8000" kern="1200">
          <a:solidFill>
            <a:schemeClr val="tx1"/>
          </a:solidFill>
          <a:latin typeface="+mn-lt"/>
          <a:ea typeface="+mn-ea"/>
          <a:cs typeface="+mn-cs"/>
        </a:defRPr>
      </a:lvl5pPr>
      <a:lvl6pPr marL="10188931" algn="l" defTabSz="4075572" rtl="0" eaLnBrk="1" latinLnBrk="0" hangingPunct="1">
        <a:defRPr sz="8000" kern="1200">
          <a:solidFill>
            <a:schemeClr val="tx1"/>
          </a:solidFill>
          <a:latin typeface="+mn-lt"/>
          <a:ea typeface="+mn-ea"/>
          <a:cs typeface="+mn-cs"/>
        </a:defRPr>
      </a:lvl6pPr>
      <a:lvl7pPr marL="12226717" algn="l" defTabSz="4075572" rtl="0" eaLnBrk="1" latinLnBrk="0" hangingPunct="1">
        <a:defRPr sz="8000" kern="1200">
          <a:solidFill>
            <a:schemeClr val="tx1"/>
          </a:solidFill>
          <a:latin typeface="+mn-lt"/>
          <a:ea typeface="+mn-ea"/>
          <a:cs typeface="+mn-cs"/>
        </a:defRPr>
      </a:lvl7pPr>
      <a:lvl8pPr marL="14264503" algn="l" defTabSz="4075572" rtl="0" eaLnBrk="1" latinLnBrk="0" hangingPunct="1">
        <a:defRPr sz="8000" kern="1200">
          <a:solidFill>
            <a:schemeClr val="tx1"/>
          </a:solidFill>
          <a:latin typeface="+mn-lt"/>
          <a:ea typeface="+mn-ea"/>
          <a:cs typeface="+mn-cs"/>
        </a:defRPr>
      </a:lvl8pPr>
      <a:lvl9pPr marL="16302289" algn="l" defTabSz="4075572"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IMG_0209.JPG"/>
          <p:cNvPicPr>
            <a:picLocks noChangeAspect="1"/>
          </p:cNvPicPr>
          <p:nvPr/>
        </p:nvPicPr>
        <p:blipFill>
          <a:blip r:embed="rId2" cstate="print"/>
          <a:stretch>
            <a:fillRect/>
          </a:stretch>
        </p:blipFill>
        <p:spPr>
          <a:xfrm rot="5400000">
            <a:off x="15024100" y="18199100"/>
            <a:ext cx="5994400" cy="4495800"/>
          </a:xfrm>
          <a:prstGeom prst="rect">
            <a:avLst/>
          </a:prstGeom>
        </p:spPr>
      </p:pic>
      <p:pic>
        <p:nvPicPr>
          <p:cNvPr id="45" name="Picture 44" descr="M3D schematic.png"/>
          <p:cNvPicPr>
            <a:picLocks noChangeAspect="1"/>
          </p:cNvPicPr>
          <p:nvPr/>
        </p:nvPicPr>
        <p:blipFill>
          <a:blip r:embed="rId3" cstate="print"/>
          <a:stretch>
            <a:fillRect/>
          </a:stretch>
        </p:blipFill>
        <p:spPr>
          <a:xfrm>
            <a:off x="29337000" y="8839200"/>
            <a:ext cx="10724093" cy="7578190"/>
          </a:xfrm>
          <a:prstGeom prst="rect">
            <a:avLst/>
          </a:prstGeom>
        </p:spPr>
      </p:pic>
      <p:pic>
        <p:nvPicPr>
          <p:cNvPr id="5" name="Picture 4" descr="nsf logo.jpg"/>
          <p:cNvPicPr>
            <a:picLocks noChangeAspect="1"/>
          </p:cNvPicPr>
          <p:nvPr/>
        </p:nvPicPr>
        <p:blipFill>
          <a:blip r:embed="rId4" cstate="print"/>
          <a:stretch>
            <a:fillRect/>
          </a:stretch>
        </p:blipFill>
        <p:spPr>
          <a:xfrm>
            <a:off x="32689800" y="1752600"/>
            <a:ext cx="5497189" cy="5530306"/>
          </a:xfrm>
          <a:prstGeom prst="rect">
            <a:avLst/>
          </a:prstGeom>
        </p:spPr>
      </p:pic>
      <p:sp>
        <p:nvSpPr>
          <p:cNvPr id="7" name="TextBox 6"/>
          <p:cNvSpPr txBox="1"/>
          <p:nvPr/>
        </p:nvSpPr>
        <p:spPr>
          <a:xfrm>
            <a:off x="6324600" y="2209800"/>
            <a:ext cx="26746200" cy="3539430"/>
          </a:xfrm>
          <a:prstGeom prst="rect">
            <a:avLst/>
          </a:prstGeom>
          <a:noFill/>
        </p:spPr>
        <p:txBody>
          <a:bodyPr wrap="square" rtlCol="0">
            <a:spAutoFit/>
          </a:bodyPr>
          <a:lstStyle/>
          <a:p>
            <a:pPr algn="ctr"/>
            <a:r>
              <a:rPr lang="en-US" sz="7200" b="1" dirty="0">
                <a:latin typeface="Lucida Sans" pitchFamily="34" charset="0"/>
              </a:rPr>
              <a:t>Low-Temperature Printing of Silver </a:t>
            </a:r>
            <a:r>
              <a:rPr lang="en-US" sz="7200" b="1" dirty="0" err="1">
                <a:latin typeface="Lucida Sans" pitchFamily="34" charset="0"/>
              </a:rPr>
              <a:t>Nanoparticle</a:t>
            </a:r>
            <a:r>
              <a:rPr lang="en-US" sz="7200" b="1" dirty="0">
                <a:latin typeface="Lucida Sans" pitchFamily="34" charset="0"/>
              </a:rPr>
              <a:t> based Metal Grids for Photovoltaic Device Applications</a:t>
            </a:r>
          </a:p>
          <a:p>
            <a:endParaRPr lang="en-US" dirty="0"/>
          </a:p>
        </p:txBody>
      </p:sp>
      <p:sp>
        <p:nvSpPr>
          <p:cNvPr id="8" name="TextBox 7"/>
          <p:cNvSpPr txBox="1"/>
          <p:nvPr/>
        </p:nvSpPr>
        <p:spPr>
          <a:xfrm>
            <a:off x="6781800" y="5638800"/>
            <a:ext cx="8458200" cy="1877437"/>
          </a:xfrm>
          <a:prstGeom prst="rect">
            <a:avLst/>
          </a:prstGeom>
          <a:noFill/>
        </p:spPr>
        <p:txBody>
          <a:bodyPr wrap="square" rtlCol="0">
            <a:spAutoFit/>
          </a:bodyPr>
          <a:lstStyle/>
          <a:p>
            <a:pPr algn="ctr"/>
            <a:r>
              <a:rPr lang="en-US" sz="4000" dirty="0" smtClean="0">
                <a:latin typeface="Lucida Fax" pitchFamily="18" charset="0"/>
              </a:rPr>
              <a:t>Louis J. Kjerstad</a:t>
            </a:r>
          </a:p>
          <a:p>
            <a:pPr algn="ctr"/>
            <a:r>
              <a:rPr lang="en-US" sz="3600" dirty="0" smtClean="0">
                <a:latin typeface="Lucida Fax" pitchFamily="18" charset="0"/>
              </a:rPr>
              <a:t>University of St. Thomas</a:t>
            </a:r>
          </a:p>
          <a:p>
            <a:pPr algn="ctr"/>
            <a:r>
              <a:rPr lang="en-US" sz="3600" dirty="0" smtClean="0">
                <a:latin typeface="Lucida Fax" pitchFamily="18" charset="0"/>
              </a:rPr>
              <a:t>Mechanical Engineering</a:t>
            </a:r>
            <a:endParaRPr lang="en-US" sz="3600" dirty="0">
              <a:latin typeface="Lucida Fax" pitchFamily="18" charset="0"/>
            </a:endParaRPr>
          </a:p>
        </p:txBody>
      </p:sp>
      <p:sp>
        <p:nvSpPr>
          <p:cNvPr id="9" name="TextBox 8"/>
          <p:cNvSpPr txBox="1"/>
          <p:nvPr/>
        </p:nvSpPr>
        <p:spPr>
          <a:xfrm>
            <a:off x="13258800" y="5638800"/>
            <a:ext cx="12725400" cy="1815882"/>
          </a:xfrm>
          <a:prstGeom prst="rect">
            <a:avLst/>
          </a:prstGeom>
          <a:noFill/>
        </p:spPr>
        <p:txBody>
          <a:bodyPr wrap="square" rtlCol="0">
            <a:spAutoFit/>
          </a:bodyPr>
          <a:lstStyle/>
          <a:p>
            <a:pPr algn="ctr"/>
            <a:r>
              <a:rPr lang="en-US" sz="4000" dirty="0" smtClean="0">
                <a:latin typeface="Lucida Fax" pitchFamily="18" charset="0"/>
              </a:rPr>
              <a:t>Dr. Jon J. </a:t>
            </a:r>
            <a:r>
              <a:rPr lang="en-US" sz="4000" dirty="0" err="1" smtClean="0">
                <a:latin typeface="Lucida Fax" pitchFamily="18" charset="0"/>
              </a:rPr>
              <a:t>Kellar</a:t>
            </a:r>
            <a:endParaRPr lang="en-US" sz="4000" dirty="0" smtClean="0">
              <a:latin typeface="Lucida Fax" pitchFamily="18" charset="0"/>
            </a:endParaRPr>
          </a:p>
          <a:p>
            <a:pPr algn="ctr"/>
            <a:r>
              <a:rPr lang="en-US" sz="3600" dirty="0" smtClean="0">
                <a:latin typeface="Lucida Fax" pitchFamily="18" charset="0"/>
              </a:rPr>
              <a:t>South Dakota School of Mines</a:t>
            </a:r>
          </a:p>
          <a:p>
            <a:pPr algn="ctr"/>
            <a:r>
              <a:rPr lang="en-US" sz="3600" dirty="0" smtClean="0">
                <a:latin typeface="Lucida Fax" pitchFamily="18" charset="0"/>
              </a:rPr>
              <a:t>Metallurgical and Materials Engineering</a:t>
            </a:r>
            <a:endParaRPr lang="en-US" sz="3600" dirty="0">
              <a:latin typeface="Lucida Fax" pitchFamily="18" charset="0"/>
            </a:endParaRPr>
          </a:p>
        </p:txBody>
      </p:sp>
      <p:sp>
        <p:nvSpPr>
          <p:cNvPr id="13" name="TextBox 12"/>
          <p:cNvSpPr txBox="1"/>
          <p:nvPr/>
        </p:nvSpPr>
        <p:spPr>
          <a:xfrm>
            <a:off x="21793200" y="4648200"/>
            <a:ext cx="12496800" cy="830997"/>
          </a:xfrm>
          <a:prstGeom prst="rect">
            <a:avLst/>
          </a:prstGeom>
          <a:noFill/>
        </p:spPr>
        <p:txBody>
          <a:bodyPr wrap="square" rtlCol="0">
            <a:spAutoFit/>
          </a:bodyPr>
          <a:lstStyle/>
          <a:p>
            <a:pPr algn="ctr"/>
            <a:r>
              <a:rPr lang="en-US" sz="4800" i="1" dirty="0" smtClean="0">
                <a:solidFill>
                  <a:schemeClr val="tx2">
                    <a:lumMod val="50000"/>
                  </a:schemeClr>
                </a:solidFill>
                <a:latin typeface="Lucida Fax" pitchFamily="18" charset="0"/>
              </a:rPr>
              <a:t>National Science Foundation</a:t>
            </a:r>
          </a:p>
        </p:txBody>
      </p:sp>
      <p:sp>
        <p:nvSpPr>
          <p:cNvPr id="15" name="TextBox 14"/>
          <p:cNvSpPr txBox="1"/>
          <p:nvPr/>
        </p:nvSpPr>
        <p:spPr>
          <a:xfrm>
            <a:off x="6248400" y="4648200"/>
            <a:ext cx="9372600" cy="830997"/>
          </a:xfrm>
          <a:prstGeom prst="rect">
            <a:avLst/>
          </a:prstGeom>
          <a:noFill/>
        </p:spPr>
        <p:txBody>
          <a:bodyPr wrap="square" rtlCol="0">
            <a:spAutoFit/>
          </a:bodyPr>
          <a:lstStyle/>
          <a:p>
            <a:pPr algn="ctr"/>
            <a:r>
              <a:rPr lang="en-US" sz="4800" i="1" dirty="0" smtClean="0">
                <a:solidFill>
                  <a:schemeClr val="tx2">
                    <a:lumMod val="50000"/>
                  </a:schemeClr>
                </a:solidFill>
                <a:latin typeface="Lucida Fax" pitchFamily="18" charset="0"/>
              </a:rPr>
              <a:t>Research Undergraduate</a:t>
            </a:r>
            <a:endParaRPr lang="en-US" sz="4800" i="1" dirty="0">
              <a:solidFill>
                <a:schemeClr val="tx2">
                  <a:lumMod val="50000"/>
                </a:schemeClr>
              </a:solidFill>
              <a:latin typeface="Lucida Fax" pitchFamily="18" charset="0"/>
            </a:endParaRPr>
          </a:p>
        </p:txBody>
      </p:sp>
      <p:sp>
        <p:nvSpPr>
          <p:cNvPr id="16" name="TextBox 15"/>
          <p:cNvSpPr txBox="1"/>
          <p:nvPr/>
        </p:nvSpPr>
        <p:spPr>
          <a:xfrm>
            <a:off x="16306800" y="4648200"/>
            <a:ext cx="6629400" cy="830997"/>
          </a:xfrm>
          <a:prstGeom prst="rect">
            <a:avLst/>
          </a:prstGeom>
          <a:noFill/>
        </p:spPr>
        <p:txBody>
          <a:bodyPr wrap="square" rtlCol="0">
            <a:spAutoFit/>
          </a:bodyPr>
          <a:lstStyle/>
          <a:p>
            <a:pPr algn="ctr"/>
            <a:r>
              <a:rPr lang="en-US" sz="4800" i="1" dirty="0" smtClean="0">
                <a:solidFill>
                  <a:schemeClr val="tx2">
                    <a:lumMod val="50000"/>
                  </a:schemeClr>
                </a:solidFill>
                <a:latin typeface="Lucida Fax" pitchFamily="18" charset="0"/>
              </a:rPr>
              <a:t>Faculty Advisor</a:t>
            </a:r>
            <a:endParaRPr lang="en-US" sz="4800" i="1" dirty="0">
              <a:solidFill>
                <a:schemeClr val="tx2">
                  <a:lumMod val="50000"/>
                </a:schemeClr>
              </a:solidFill>
              <a:latin typeface="Lucida Fax" pitchFamily="18" charset="0"/>
            </a:endParaRPr>
          </a:p>
        </p:txBody>
      </p:sp>
      <p:sp>
        <p:nvSpPr>
          <p:cNvPr id="17" name="TextBox 16"/>
          <p:cNvSpPr txBox="1"/>
          <p:nvPr/>
        </p:nvSpPr>
        <p:spPr>
          <a:xfrm>
            <a:off x="24993600" y="5562600"/>
            <a:ext cx="6553200" cy="3046988"/>
          </a:xfrm>
          <a:prstGeom prst="rect">
            <a:avLst/>
          </a:prstGeom>
          <a:noFill/>
        </p:spPr>
        <p:txBody>
          <a:bodyPr wrap="square" rtlCol="0">
            <a:spAutoFit/>
          </a:bodyPr>
          <a:lstStyle/>
          <a:p>
            <a:pPr algn="ctr"/>
            <a:r>
              <a:rPr lang="en-US" sz="4000" dirty="0" smtClean="0">
                <a:latin typeface="Lucida Fax" pitchFamily="18" charset="0"/>
              </a:rPr>
              <a:t>Research Experience </a:t>
            </a:r>
          </a:p>
          <a:p>
            <a:pPr algn="ctr"/>
            <a:r>
              <a:rPr lang="en-US" sz="4000" dirty="0" smtClean="0">
                <a:latin typeface="Lucida Fax" pitchFamily="18" charset="0"/>
              </a:rPr>
              <a:t>for Undergraduates</a:t>
            </a:r>
          </a:p>
          <a:p>
            <a:pPr algn="ctr"/>
            <a:r>
              <a:rPr lang="en-US" sz="3600" dirty="0" smtClean="0">
                <a:latin typeface="Lucida Fax" pitchFamily="18" charset="0"/>
              </a:rPr>
              <a:t>Grant #</a:t>
            </a:r>
            <a:r>
              <a:rPr lang="en-US" sz="3600" dirty="0">
                <a:latin typeface="Lucida Fax" pitchFamily="18" charset="0"/>
              </a:rPr>
              <a:t>0852057</a:t>
            </a:r>
          </a:p>
          <a:p>
            <a:pPr algn="ctr"/>
            <a:endParaRPr lang="en-US" sz="3600" dirty="0" smtClean="0">
              <a:latin typeface="Lucida Fax" pitchFamily="18" charset="0"/>
            </a:endParaRPr>
          </a:p>
          <a:p>
            <a:endParaRPr lang="en-US" sz="4000" dirty="0"/>
          </a:p>
        </p:txBody>
      </p:sp>
      <p:sp>
        <p:nvSpPr>
          <p:cNvPr id="19" name="TextBox 18"/>
          <p:cNvSpPr txBox="1"/>
          <p:nvPr/>
        </p:nvSpPr>
        <p:spPr>
          <a:xfrm>
            <a:off x="1905000" y="9475410"/>
            <a:ext cx="9829800" cy="8355390"/>
          </a:xfrm>
          <a:prstGeom prst="rect">
            <a:avLst/>
          </a:prstGeom>
          <a:noFill/>
        </p:spPr>
        <p:txBody>
          <a:bodyPr wrap="square" rtlCol="0">
            <a:spAutoFit/>
          </a:bodyPr>
          <a:lstStyle/>
          <a:p>
            <a:pPr algn="just"/>
            <a:r>
              <a:rPr lang="en-US" sz="3200" dirty="0" smtClean="0">
                <a:latin typeface="Lucida Fax" pitchFamily="18" charset="0"/>
              </a:rPr>
              <a:t>     Metal grids are critical for effectively collecting photon-generated charge carriers in photovoltaic devices.  This research demonstrates how controlled low-temperature and high speed printing as a form of direct writing technology can yield desirable results.  Effective requirements for the metal grids in this application include narrow lines that enable large active area on the photovoltaic without compromising fill factor, low process temperatures that are attuned for photovoltaic devices, high conductivity, and efficient low-cost processes.  </a:t>
            </a:r>
          </a:p>
          <a:p>
            <a:pPr algn="just"/>
            <a:endParaRPr lang="en-US" sz="3200" dirty="0" smtClean="0">
              <a:latin typeface="Lucida Fax" pitchFamily="18" charset="0"/>
            </a:endParaRPr>
          </a:p>
          <a:p>
            <a:pPr algn="just"/>
            <a:endParaRPr lang="en-US" sz="2800" dirty="0" smtClean="0">
              <a:latin typeface="Lucida Fax" pitchFamily="18" charset="0"/>
            </a:endParaRPr>
          </a:p>
          <a:p>
            <a:pPr algn="just"/>
            <a:endParaRPr lang="en-US" sz="2800" dirty="0" smtClean="0">
              <a:latin typeface="Lucida Fax" pitchFamily="18" charset="0"/>
            </a:endParaRPr>
          </a:p>
          <a:p>
            <a:pPr algn="just"/>
            <a:endParaRPr lang="en-US" sz="2800" dirty="0">
              <a:latin typeface="Lucida Fax" pitchFamily="18" charset="0"/>
            </a:endParaRPr>
          </a:p>
        </p:txBody>
      </p:sp>
      <p:sp>
        <p:nvSpPr>
          <p:cNvPr id="25" name="TextBox 24"/>
          <p:cNvSpPr txBox="1"/>
          <p:nvPr/>
        </p:nvSpPr>
        <p:spPr>
          <a:xfrm>
            <a:off x="20726400" y="9296400"/>
            <a:ext cx="9601200" cy="8125301"/>
          </a:xfrm>
          <a:prstGeom prst="rect">
            <a:avLst/>
          </a:prstGeom>
          <a:noFill/>
        </p:spPr>
        <p:txBody>
          <a:bodyPr wrap="square" rtlCol="0">
            <a:spAutoFit/>
          </a:bodyPr>
          <a:lstStyle/>
          <a:p>
            <a:pPr algn="just"/>
            <a:r>
              <a:rPr lang="en-US" sz="2850" dirty="0" smtClean="0">
                <a:latin typeface="Lucida Fax" pitchFamily="18" charset="0"/>
              </a:rPr>
              <a:t>    For this study, the silver </a:t>
            </a:r>
            <a:r>
              <a:rPr lang="en-US" sz="2850" dirty="0" err="1" smtClean="0">
                <a:latin typeface="Lucida Fax" pitchFamily="18" charset="0"/>
              </a:rPr>
              <a:t>nanoparticles</a:t>
            </a:r>
            <a:r>
              <a:rPr lang="en-US" sz="2850" dirty="0" smtClean="0">
                <a:latin typeface="Lucida Fax" pitchFamily="18" charset="0"/>
              </a:rPr>
              <a:t> were synthesized  using modified Lee’s method.</a:t>
            </a:r>
            <a:r>
              <a:rPr lang="en-US" sz="2850" baseline="30000" dirty="0" smtClean="0">
                <a:latin typeface="Lucida Fax" pitchFamily="18" charset="0"/>
              </a:rPr>
              <a:t>[1]</a:t>
            </a:r>
            <a:r>
              <a:rPr lang="en-US" sz="2850" dirty="0" smtClean="0">
                <a:latin typeface="Lucida Fax" pitchFamily="18" charset="0"/>
              </a:rPr>
              <a:t>  The capping agent was </a:t>
            </a:r>
            <a:r>
              <a:rPr lang="en-US" sz="2850" dirty="0" err="1" smtClean="0">
                <a:latin typeface="Lucida Fax" pitchFamily="18" charset="0"/>
              </a:rPr>
              <a:t>decanoic</a:t>
            </a:r>
            <a:r>
              <a:rPr lang="en-US" sz="2850" dirty="0" smtClean="0">
                <a:latin typeface="Lucida Fax" pitchFamily="18" charset="0"/>
              </a:rPr>
              <a:t> acid and 60% weight silver was yielded in the final print solution.  After collecting the 4-7 nm spherical particles, they were mixed in toluene.  The ink solution was injected into the M</a:t>
            </a:r>
            <a:r>
              <a:rPr lang="en-US" sz="2850" baseline="30000" dirty="0" smtClean="0">
                <a:latin typeface="Lucida Fax" pitchFamily="18" charset="0"/>
              </a:rPr>
              <a:t>3</a:t>
            </a:r>
            <a:r>
              <a:rPr lang="en-US" sz="2850" dirty="0" smtClean="0">
                <a:latin typeface="Lucida Fax" pitchFamily="18" charset="0"/>
              </a:rPr>
              <a:t>D printer.  Through ultrasonic waves, the ink solution was atomized and entrained with a gas to form an aerosol consistency.  It was printed on the substrate through varying nozzle sizes (250 µm, 200 µm, and 150 µm) which controlled line width.  One or two print passes were made on each grid.  The final samples were sintered at 160°C, 180°C, 200°C, or 220°C for 20 or 90 minutes.</a:t>
            </a:r>
          </a:p>
          <a:p>
            <a:pPr algn="just"/>
            <a:endParaRPr lang="en-US" sz="2850" dirty="0" smtClean="0">
              <a:latin typeface="Lucida Fax" pitchFamily="18" charset="0"/>
            </a:endParaRPr>
          </a:p>
          <a:p>
            <a:pPr algn="just"/>
            <a:endParaRPr lang="en-US" sz="2850" dirty="0" smtClean="0">
              <a:latin typeface="Lucida Fax" pitchFamily="18" charset="0"/>
            </a:endParaRPr>
          </a:p>
          <a:p>
            <a:pPr algn="just"/>
            <a:endParaRPr lang="en-US" sz="2850" dirty="0" smtClean="0">
              <a:latin typeface="Lucida Fax" pitchFamily="18" charset="0"/>
            </a:endParaRPr>
          </a:p>
        </p:txBody>
      </p:sp>
      <p:pic>
        <p:nvPicPr>
          <p:cNvPr id="34" name="Picture 33" descr="2passITO-3.tif"/>
          <p:cNvPicPr>
            <a:picLocks noChangeAspect="1"/>
          </p:cNvPicPr>
          <p:nvPr/>
        </p:nvPicPr>
        <p:blipFill>
          <a:blip r:embed="rId5" cstate="print"/>
          <a:stretch>
            <a:fillRect/>
          </a:stretch>
        </p:blipFill>
        <p:spPr>
          <a:xfrm>
            <a:off x="8458200" y="22326600"/>
            <a:ext cx="5994400" cy="4495800"/>
          </a:xfrm>
          <a:prstGeom prst="rect">
            <a:avLst/>
          </a:prstGeom>
        </p:spPr>
      </p:pic>
      <p:pic>
        <p:nvPicPr>
          <p:cNvPr id="36" name="Picture 35" descr="1passITO-4.tif"/>
          <p:cNvPicPr>
            <a:picLocks noChangeAspect="1"/>
          </p:cNvPicPr>
          <p:nvPr/>
        </p:nvPicPr>
        <p:blipFill>
          <a:blip r:embed="rId6" cstate="print"/>
          <a:stretch>
            <a:fillRect/>
          </a:stretch>
        </p:blipFill>
        <p:spPr>
          <a:xfrm>
            <a:off x="1981200" y="22326600"/>
            <a:ext cx="5994400" cy="4495800"/>
          </a:xfrm>
          <a:prstGeom prst="rect">
            <a:avLst/>
          </a:prstGeom>
        </p:spPr>
      </p:pic>
      <p:sp>
        <p:nvSpPr>
          <p:cNvPr id="38" name="TextBox 37"/>
          <p:cNvSpPr txBox="1"/>
          <p:nvPr/>
        </p:nvSpPr>
        <p:spPr>
          <a:xfrm>
            <a:off x="20574000" y="17678400"/>
            <a:ext cx="17449800" cy="4278094"/>
          </a:xfrm>
          <a:prstGeom prst="rect">
            <a:avLst/>
          </a:prstGeom>
          <a:noFill/>
        </p:spPr>
        <p:txBody>
          <a:bodyPr wrap="square" rtlCol="0">
            <a:spAutoFit/>
          </a:bodyPr>
          <a:lstStyle/>
          <a:p>
            <a:pPr algn="just"/>
            <a:r>
              <a:rPr lang="en-US" sz="3400" dirty="0" smtClean="0">
                <a:latin typeface="Lucida Fax" pitchFamily="18" charset="0"/>
              </a:rPr>
              <a:t>       Low-temperature printing is an inexpensive option that has the ability to yield viable results within this application.  This study demonstrated how metal grids can be written without compromising the large active area on photovoltaic devices while achieving desirable results.  It also displayed how controllable this form of direct write printing is.  For instance, certain parameters produced features on the metal grids that were predicted within microns.  M</a:t>
            </a:r>
            <a:r>
              <a:rPr lang="en-US" sz="3400" baseline="30000" dirty="0" smtClean="0">
                <a:latin typeface="Lucida Fax" pitchFamily="18" charset="0"/>
              </a:rPr>
              <a:t>3</a:t>
            </a:r>
            <a:r>
              <a:rPr lang="en-US" sz="3400" dirty="0" smtClean="0">
                <a:latin typeface="Lucida Fax" pitchFamily="18" charset="0"/>
              </a:rPr>
              <a:t>D aerosol jet printing poses another advantage as it is an efficient process, taking a small amount of time to complete.</a:t>
            </a:r>
            <a:endParaRPr lang="en-US" sz="3400" dirty="0">
              <a:latin typeface="Lucida Fax" pitchFamily="18" charset="0"/>
            </a:endParaRPr>
          </a:p>
        </p:txBody>
      </p:sp>
      <p:sp>
        <p:nvSpPr>
          <p:cNvPr id="56" name="TextBox 55"/>
          <p:cNvSpPr txBox="1"/>
          <p:nvPr/>
        </p:nvSpPr>
        <p:spPr>
          <a:xfrm>
            <a:off x="30632400" y="9753601"/>
            <a:ext cx="8153400" cy="630942"/>
          </a:xfrm>
          <a:prstGeom prst="rect">
            <a:avLst/>
          </a:prstGeom>
          <a:noFill/>
        </p:spPr>
        <p:txBody>
          <a:bodyPr wrap="square" rtlCol="0">
            <a:spAutoFit/>
          </a:bodyPr>
          <a:lstStyle/>
          <a:p>
            <a:pPr algn="ctr"/>
            <a:r>
              <a:rPr lang="en-US" sz="3500" dirty="0" smtClean="0">
                <a:latin typeface="Lucida Sans" pitchFamily="34" charset="0"/>
              </a:rPr>
              <a:t>M</a:t>
            </a:r>
            <a:r>
              <a:rPr lang="en-US" sz="3500" baseline="30000" dirty="0" smtClean="0">
                <a:latin typeface="Lucida Sans" pitchFamily="34" charset="0"/>
              </a:rPr>
              <a:t>3</a:t>
            </a:r>
            <a:r>
              <a:rPr lang="en-US" sz="3500" dirty="0" smtClean="0">
                <a:latin typeface="Lucida Sans" pitchFamily="34" charset="0"/>
              </a:rPr>
              <a:t>D Aerosol Jet Printing Process</a:t>
            </a:r>
            <a:endParaRPr lang="en-US" sz="3500" dirty="0">
              <a:latin typeface="Lucida Sans" pitchFamily="34" charset="0"/>
            </a:endParaRPr>
          </a:p>
        </p:txBody>
      </p:sp>
      <p:sp>
        <p:nvSpPr>
          <p:cNvPr id="42" name="TextBox 41"/>
          <p:cNvSpPr txBox="1"/>
          <p:nvPr/>
        </p:nvSpPr>
        <p:spPr>
          <a:xfrm>
            <a:off x="2514600" y="18440400"/>
            <a:ext cx="11734800" cy="1323439"/>
          </a:xfrm>
          <a:prstGeom prst="rect">
            <a:avLst/>
          </a:prstGeom>
          <a:noFill/>
        </p:spPr>
        <p:txBody>
          <a:bodyPr wrap="square" rtlCol="0">
            <a:spAutoFit/>
          </a:bodyPr>
          <a:lstStyle/>
          <a:p>
            <a:r>
              <a:rPr lang="en-US" dirty="0" smtClean="0"/>
              <a:t>    </a:t>
            </a:r>
            <a:endParaRPr lang="en-US" dirty="0"/>
          </a:p>
        </p:txBody>
      </p:sp>
      <p:sp>
        <p:nvSpPr>
          <p:cNvPr id="47" name="TextBox 46"/>
          <p:cNvSpPr txBox="1"/>
          <p:nvPr/>
        </p:nvSpPr>
        <p:spPr>
          <a:xfrm>
            <a:off x="11963400" y="9361230"/>
            <a:ext cx="8534400" cy="7478970"/>
          </a:xfrm>
          <a:prstGeom prst="rect">
            <a:avLst/>
          </a:prstGeom>
          <a:noFill/>
        </p:spPr>
        <p:txBody>
          <a:bodyPr wrap="square" rtlCol="0">
            <a:spAutoFit/>
          </a:bodyPr>
          <a:lstStyle/>
          <a:p>
            <a:pPr algn="just"/>
            <a:r>
              <a:rPr lang="en-US" sz="3000" dirty="0" smtClean="0">
                <a:latin typeface="Lucida Fax" pitchFamily="18" charset="0"/>
              </a:rPr>
              <a:t>     Low-temperature and high speed printing is an excellent alternative to the heavy chemical use, etching, and clean room required in lithography.  OPTOMEC’s </a:t>
            </a:r>
            <a:r>
              <a:rPr lang="en-US" sz="3000" dirty="0" err="1" smtClean="0">
                <a:latin typeface="Lucida Fax" pitchFamily="18" charset="0"/>
              </a:rPr>
              <a:t>Maskless</a:t>
            </a:r>
            <a:r>
              <a:rPr lang="en-US" sz="3000" dirty="0" smtClean="0">
                <a:latin typeface="Lucida Fax" pitchFamily="18" charset="0"/>
              </a:rPr>
              <a:t> </a:t>
            </a:r>
            <a:r>
              <a:rPr lang="en-US" sz="3000" dirty="0" err="1" smtClean="0">
                <a:latin typeface="Lucida Fax" pitchFamily="18" charset="0"/>
              </a:rPr>
              <a:t>Mesoscale</a:t>
            </a:r>
            <a:r>
              <a:rPr lang="en-US" sz="3000" dirty="0" smtClean="0">
                <a:latin typeface="Lucida Fax" pitchFamily="18" charset="0"/>
              </a:rPr>
              <a:t> Materials Deposition (M</a:t>
            </a:r>
            <a:r>
              <a:rPr lang="en-US" sz="3000" baseline="30000" dirty="0" smtClean="0">
                <a:latin typeface="Lucida Fax" pitchFamily="18" charset="0"/>
              </a:rPr>
              <a:t>3</a:t>
            </a:r>
            <a:r>
              <a:rPr lang="en-US" sz="3000" dirty="0" smtClean="0">
                <a:latin typeface="Lucida Fax" pitchFamily="18" charset="0"/>
              </a:rPr>
              <a:t>D) aerosol jet printing (see Figure 1) is a technology suited for the following objectives: </a:t>
            </a:r>
          </a:p>
          <a:p>
            <a:pPr>
              <a:buFont typeface="Wingdings" pitchFamily="2" charset="2"/>
              <a:buChar char="§"/>
            </a:pPr>
            <a:r>
              <a:rPr lang="en-US" sz="3000" dirty="0" smtClean="0">
                <a:latin typeface="Lucida Fax" pitchFamily="18" charset="0"/>
              </a:rPr>
              <a:t>     Roughly 50 µm line width</a:t>
            </a:r>
          </a:p>
          <a:p>
            <a:pPr marL="742950" indent="-742950">
              <a:buFont typeface="Wingdings" pitchFamily="2" charset="2"/>
              <a:buChar char="§"/>
            </a:pPr>
            <a:r>
              <a:rPr lang="en-US" sz="3000" dirty="0" smtClean="0">
                <a:latin typeface="Lucida Fax" pitchFamily="18" charset="0"/>
              </a:rPr>
              <a:t>Under 1 µm line thickness</a:t>
            </a:r>
          </a:p>
          <a:p>
            <a:pPr marL="742950" indent="-742950">
              <a:buFont typeface="Wingdings" pitchFamily="2" charset="2"/>
              <a:buChar char="§"/>
            </a:pPr>
            <a:r>
              <a:rPr lang="en-US" sz="3000" dirty="0" smtClean="0">
                <a:latin typeface="Lucida Fax" pitchFamily="18" charset="0"/>
              </a:rPr>
              <a:t>Roughly 5 mm line length</a:t>
            </a:r>
          </a:p>
          <a:p>
            <a:pPr marL="742950" indent="-742950">
              <a:buFont typeface="Wingdings" pitchFamily="2" charset="2"/>
              <a:buChar char="§"/>
            </a:pPr>
            <a:r>
              <a:rPr lang="en-US" sz="3000" dirty="0" smtClean="0">
                <a:latin typeface="Lucida Fax" pitchFamily="18" charset="0"/>
              </a:rPr>
              <a:t>High conductive prints</a:t>
            </a:r>
          </a:p>
          <a:p>
            <a:pPr marL="742950" indent="-742950">
              <a:buFont typeface="Wingdings" pitchFamily="2" charset="2"/>
              <a:buChar char="§"/>
            </a:pPr>
            <a:r>
              <a:rPr lang="en-US" sz="3000" dirty="0" smtClean="0">
                <a:latin typeface="Lucida Fax" pitchFamily="18" charset="0"/>
              </a:rPr>
              <a:t>Adhesion testing</a:t>
            </a:r>
          </a:p>
          <a:p>
            <a:pPr marL="742950" indent="-742950">
              <a:buFont typeface="Wingdings" pitchFamily="2" charset="2"/>
              <a:buChar char="§"/>
            </a:pPr>
            <a:r>
              <a:rPr lang="en-US" sz="3000" dirty="0" smtClean="0">
                <a:latin typeface="Lucida Fax" pitchFamily="18" charset="0"/>
              </a:rPr>
              <a:t>Sinter at low temperatures</a:t>
            </a:r>
          </a:p>
          <a:p>
            <a:pPr marL="742950" indent="-742950" algn="just">
              <a:buAutoNum type="alphaLcParenR" startAt="3"/>
            </a:pPr>
            <a:endParaRPr lang="en-US" sz="3000" dirty="0" smtClean="0">
              <a:latin typeface="Lucida Fax" pitchFamily="18" charset="0"/>
            </a:endParaRPr>
          </a:p>
          <a:p>
            <a:pPr algn="just"/>
            <a:endParaRPr lang="en-US" sz="3000" dirty="0">
              <a:latin typeface="Lucida Fax" pitchFamily="18" charset="0"/>
            </a:endParaRPr>
          </a:p>
        </p:txBody>
      </p:sp>
      <p:pic>
        <p:nvPicPr>
          <p:cNvPr id="33" name="Picture 98" descr="Blue logo transp"/>
          <p:cNvPicPr>
            <a:picLocks noChangeAspect="1" noChangeArrowheads="1"/>
          </p:cNvPicPr>
          <p:nvPr/>
        </p:nvPicPr>
        <p:blipFill>
          <a:blip r:embed="rId7" cstate="print"/>
          <a:srcRect/>
          <a:stretch>
            <a:fillRect/>
          </a:stretch>
        </p:blipFill>
        <p:spPr bwMode="auto">
          <a:xfrm>
            <a:off x="1981200" y="1524000"/>
            <a:ext cx="4038600" cy="5909076"/>
          </a:xfrm>
          <a:prstGeom prst="rect">
            <a:avLst/>
          </a:prstGeom>
          <a:noFill/>
          <a:ln w="9525">
            <a:noFill/>
            <a:miter lim="800000"/>
            <a:headEnd/>
            <a:tailEnd/>
          </a:ln>
        </p:spPr>
      </p:pic>
      <p:sp>
        <p:nvSpPr>
          <p:cNvPr id="49" name="Rectangle 48"/>
          <p:cNvSpPr/>
          <p:nvPr/>
        </p:nvSpPr>
        <p:spPr>
          <a:xfrm>
            <a:off x="1295400" y="16002000"/>
            <a:ext cx="37642800" cy="1524000"/>
          </a:xfrm>
          <a:prstGeom prst="rect">
            <a:avLst/>
          </a:prstGeom>
          <a:solidFill>
            <a:srgbClr val="182F6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Box 50"/>
          <p:cNvSpPr txBox="1"/>
          <p:nvPr/>
        </p:nvSpPr>
        <p:spPr>
          <a:xfrm>
            <a:off x="25069800" y="16189404"/>
            <a:ext cx="8915400" cy="1107996"/>
          </a:xfrm>
          <a:prstGeom prst="rect">
            <a:avLst/>
          </a:prstGeom>
          <a:noFill/>
        </p:spPr>
        <p:txBody>
          <a:bodyPr wrap="square" rtlCol="0">
            <a:spAutoFit/>
          </a:bodyPr>
          <a:lstStyle/>
          <a:p>
            <a:pPr algn="ctr"/>
            <a:r>
              <a:rPr lang="en-US" sz="6600" b="1" dirty="0" smtClean="0">
                <a:solidFill>
                  <a:schemeClr val="bg1"/>
                </a:solidFill>
                <a:latin typeface="Lucida Sans" pitchFamily="34" charset="0"/>
              </a:rPr>
              <a:t>Conclusions</a:t>
            </a:r>
            <a:endParaRPr lang="en-US" sz="6600" b="1" dirty="0">
              <a:solidFill>
                <a:schemeClr val="bg1"/>
              </a:solidFill>
              <a:latin typeface="Lucida Sans" pitchFamily="34" charset="0"/>
            </a:endParaRPr>
          </a:p>
        </p:txBody>
      </p:sp>
      <p:sp>
        <p:nvSpPr>
          <p:cNvPr id="53" name="TextBox 52"/>
          <p:cNvSpPr txBox="1"/>
          <p:nvPr/>
        </p:nvSpPr>
        <p:spPr>
          <a:xfrm>
            <a:off x="7239000" y="16189404"/>
            <a:ext cx="8458200" cy="1107996"/>
          </a:xfrm>
          <a:prstGeom prst="rect">
            <a:avLst/>
          </a:prstGeom>
          <a:noFill/>
        </p:spPr>
        <p:txBody>
          <a:bodyPr wrap="square" rtlCol="0">
            <a:spAutoFit/>
          </a:bodyPr>
          <a:lstStyle/>
          <a:p>
            <a:pPr algn="ctr"/>
            <a:r>
              <a:rPr lang="en-US" sz="6600" b="1" dirty="0" smtClean="0">
                <a:solidFill>
                  <a:schemeClr val="bg1"/>
                </a:solidFill>
                <a:latin typeface="Lucida Sans" pitchFamily="34" charset="0"/>
              </a:rPr>
              <a:t>Results</a:t>
            </a:r>
            <a:endParaRPr lang="en-US" sz="6600" b="1" dirty="0">
              <a:solidFill>
                <a:schemeClr val="bg1"/>
              </a:solidFill>
              <a:latin typeface="Lucida Sans" pitchFamily="34" charset="0"/>
            </a:endParaRPr>
          </a:p>
        </p:txBody>
      </p:sp>
      <p:sp>
        <p:nvSpPr>
          <p:cNvPr id="54" name="Rectangle 53"/>
          <p:cNvSpPr/>
          <p:nvPr/>
        </p:nvSpPr>
        <p:spPr>
          <a:xfrm>
            <a:off x="1371600" y="7772400"/>
            <a:ext cx="37566600" cy="1524000"/>
          </a:xfrm>
          <a:prstGeom prst="rect">
            <a:avLst/>
          </a:prstGeom>
          <a:solidFill>
            <a:srgbClr val="182F6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TextBox 56"/>
          <p:cNvSpPr txBox="1"/>
          <p:nvPr/>
        </p:nvSpPr>
        <p:spPr>
          <a:xfrm>
            <a:off x="2590800" y="7924800"/>
            <a:ext cx="8305800" cy="1107996"/>
          </a:xfrm>
          <a:prstGeom prst="rect">
            <a:avLst/>
          </a:prstGeom>
          <a:noFill/>
        </p:spPr>
        <p:txBody>
          <a:bodyPr wrap="square" rtlCol="0">
            <a:spAutoFit/>
          </a:bodyPr>
          <a:lstStyle/>
          <a:p>
            <a:pPr algn="ctr"/>
            <a:r>
              <a:rPr lang="en-US" sz="6600" b="1" dirty="0" smtClean="0">
                <a:solidFill>
                  <a:schemeClr val="bg1"/>
                </a:solidFill>
                <a:latin typeface="Lucida Sans" pitchFamily="34" charset="0"/>
              </a:rPr>
              <a:t>Introduction</a:t>
            </a:r>
            <a:endParaRPr lang="en-US" sz="6600" b="1" dirty="0">
              <a:solidFill>
                <a:schemeClr val="bg1"/>
              </a:solidFill>
              <a:latin typeface="Lucida Sans" pitchFamily="34" charset="0"/>
            </a:endParaRPr>
          </a:p>
        </p:txBody>
      </p:sp>
      <p:sp>
        <p:nvSpPr>
          <p:cNvPr id="58" name="TextBox 57"/>
          <p:cNvSpPr txBox="1"/>
          <p:nvPr/>
        </p:nvSpPr>
        <p:spPr>
          <a:xfrm>
            <a:off x="10668000" y="7924800"/>
            <a:ext cx="10591800" cy="1107996"/>
          </a:xfrm>
          <a:prstGeom prst="rect">
            <a:avLst/>
          </a:prstGeom>
          <a:noFill/>
        </p:spPr>
        <p:txBody>
          <a:bodyPr wrap="square" rtlCol="0">
            <a:spAutoFit/>
          </a:bodyPr>
          <a:lstStyle/>
          <a:p>
            <a:pPr algn="ctr"/>
            <a:r>
              <a:rPr lang="en-US" sz="6600" b="1" dirty="0" smtClean="0">
                <a:solidFill>
                  <a:schemeClr val="bg1"/>
                </a:solidFill>
                <a:latin typeface="Lucida Sans" pitchFamily="34" charset="0"/>
              </a:rPr>
              <a:t>Objectives</a:t>
            </a:r>
            <a:endParaRPr lang="en-US" sz="6600" b="1" dirty="0">
              <a:solidFill>
                <a:schemeClr val="bg1"/>
              </a:solidFill>
              <a:latin typeface="Lucida Sans" pitchFamily="34" charset="0"/>
            </a:endParaRPr>
          </a:p>
        </p:txBody>
      </p:sp>
      <p:sp>
        <p:nvSpPr>
          <p:cNvPr id="59" name="TextBox 58"/>
          <p:cNvSpPr txBox="1"/>
          <p:nvPr/>
        </p:nvSpPr>
        <p:spPr>
          <a:xfrm>
            <a:off x="25374600" y="7924800"/>
            <a:ext cx="8001000" cy="1107996"/>
          </a:xfrm>
          <a:prstGeom prst="rect">
            <a:avLst/>
          </a:prstGeom>
          <a:noFill/>
        </p:spPr>
        <p:txBody>
          <a:bodyPr wrap="square" rtlCol="0">
            <a:spAutoFit/>
          </a:bodyPr>
          <a:lstStyle/>
          <a:p>
            <a:pPr algn="ctr"/>
            <a:r>
              <a:rPr lang="en-US" sz="6600" b="1" dirty="0" smtClean="0">
                <a:solidFill>
                  <a:schemeClr val="bg1"/>
                </a:solidFill>
                <a:latin typeface="Lucida Sans" pitchFamily="34" charset="0"/>
              </a:rPr>
              <a:t>Procedure</a:t>
            </a:r>
            <a:endParaRPr lang="en-US" sz="6600" b="1" dirty="0">
              <a:solidFill>
                <a:schemeClr val="bg1"/>
              </a:solidFill>
              <a:latin typeface="Lucida Sans" pitchFamily="34" charset="0"/>
            </a:endParaRPr>
          </a:p>
        </p:txBody>
      </p:sp>
      <p:sp>
        <p:nvSpPr>
          <p:cNvPr id="60" name="Rectangle 59"/>
          <p:cNvSpPr/>
          <p:nvPr/>
        </p:nvSpPr>
        <p:spPr>
          <a:xfrm>
            <a:off x="20650200" y="22021800"/>
            <a:ext cx="18288000" cy="1524000"/>
          </a:xfrm>
          <a:prstGeom prst="rect">
            <a:avLst/>
          </a:prstGeom>
          <a:solidFill>
            <a:srgbClr val="182F6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1" name="TextBox 60"/>
          <p:cNvSpPr txBox="1"/>
          <p:nvPr/>
        </p:nvSpPr>
        <p:spPr>
          <a:xfrm>
            <a:off x="24155400" y="22250400"/>
            <a:ext cx="10820400" cy="1107996"/>
          </a:xfrm>
          <a:prstGeom prst="rect">
            <a:avLst/>
          </a:prstGeom>
          <a:noFill/>
        </p:spPr>
        <p:txBody>
          <a:bodyPr wrap="square" rtlCol="0">
            <a:spAutoFit/>
          </a:bodyPr>
          <a:lstStyle/>
          <a:p>
            <a:pPr algn="ctr"/>
            <a:r>
              <a:rPr lang="en-US" sz="6600" b="1" dirty="0" smtClean="0">
                <a:solidFill>
                  <a:schemeClr val="bg1"/>
                </a:solidFill>
                <a:latin typeface="Lucida Sans" pitchFamily="34" charset="0"/>
              </a:rPr>
              <a:t>Future Work</a:t>
            </a:r>
            <a:endParaRPr lang="en-US" sz="6600" b="1" dirty="0">
              <a:solidFill>
                <a:schemeClr val="bg1"/>
              </a:solidFill>
              <a:latin typeface="Lucida Sans" pitchFamily="34" charset="0"/>
            </a:endParaRPr>
          </a:p>
        </p:txBody>
      </p:sp>
      <p:sp>
        <p:nvSpPr>
          <p:cNvPr id="63" name="TextBox 62"/>
          <p:cNvSpPr txBox="1"/>
          <p:nvPr/>
        </p:nvSpPr>
        <p:spPr>
          <a:xfrm>
            <a:off x="25527000" y="27051000"/>
            <a:ext cx="9067800" cy="923330"/>
          </a:xfrm>
          <a:prstGeom prst="rect">
            <a:avLst/>
          </a:prstGeom>
          <a:noFill/>
        </p:spPr>
        <p:txBody>
          <a:bodyPr wrap="square" rtlCol="0">
            <a:spAutoFit/>
          </a:bodyPr>
          <a:lstStyle/>
          <a:p>
            <a:pPr algn="ctr"/>
            <a:r>
              <a:rPr lang="en-US" sz="5400" b="1" dirty="0" smtClean="0">
                <a:solidFill>
                  <a:schemeClr val="bg1"/>
                </a:solidFill>
                <a:latin typeface="Lucida Sans" pitchFamily="34" charset="0"/>
              </a:rPr>
              <a:t>Acknowledgments</a:t>
            </a:r>
            <a:endParaRPr lang="en-US" sz="4400" b="1" dirty="0">
              <a:solidFill>
                <a:schemeClr val="bg1"/>
              </a:solidFill>
              <a:latin typeface="Lucida Sans" pitchFamily="34" charset="0"/>
            </a:endParaRPr>
          </a:p>
        </p:txBody>
      </p:sp>
      <p:pic>
        <p:nvPicPr>
          <p:cNvPr id="35" name="Picture 13"/>
          <p:cNvPicPr>
            <a:picLocks noChangeAspect="1" noChangeArrowheads="1"/>
          </p:cNvPicPr>
          <p:nvPr/>
        </p:nvPicPr>
        <p:blipFill>
          <a:blip r:embed="rId8" cstate="print"/>
          <a:srcRect/>
          <a:stretch>
            <a:fillRect/>
          </a:stretch>
        </p:blipFill>
        <p:spPr bwMode="auto">
          <a:xfrm>
            <a:off x="14401800" y="22250400"/>
            <a:ext cx="6096000" cy="5279223"/>
          </a:xfrm>
          <a:prstGeom prst="rect">
            <a:avLst/>
          </a:prstGeom>
          <a:noFill/>
          <a:ln w="9525">
            <a:noFill/>
            <a:miter lim="800000"/>
            <a:headEnd/>
            <a:tailEnd/>
          </a:ln>
          <a:effectLst/>
        </p:spPr>
      </p:pic>
      <p:sp>
        <p:nvSpPr>
          <p:cNvPr id="37" name="TextBox 36"/>
          <p:cNvSpPr txBox="1"/>
          <p:nvPr/>
        </p:nvSpPr>
        <p:spPr>
          <a:xfrm>
            <a:off x="20726400" y="23698200"/>
            <a:ext cx="17449800" cy="4524315"/>
          </a:xfrm>
          <a:prstGeom prst="rect">
            <a:avLst/>
          </a:prstGeom>
          <a:noFill/>
        </p:spPr>
        <p:txBody>
          <a:bodyPr wrap="square" rtlCol="0">
            <a:spAutoFit/>
          </a:bodyPr>
          <a:lstStyle/>
          <a:p>
            <a:pPr algn="just"/>
            <a:r>
              <a:rPr lang="en-US" sz="3200" dirty="0" smtClean="0">
                <a:latin typeface="Lucida Fax" pitchFamily="18" charset="0"/>
              </a:rPr>
              <a:t>1. Prepare and clean the substrate in different manners as to more effectively observe how surface energy affects the print. </a:t>
            </a:r>
          </a:p>
          <a:p>
            <a:pPr algn="just"/>
            <a:r>
              <a:rPr lang="en-US" sz="3200" dirty="0" smtClean="0">
                <a:latin typeface="Lucida Fax" pitchFamily="18" charset="0"/>
              </a:rPr>
              <a:t>2. Use inks with different capping agents to test if the lower sintering temperatures work better for yielding high conductivity and not as soft lines.  </a:t>
            </a:r>
          </a:p>
          <a:p>
            <a:pPr algn="just"/>
            <a:r>
              <a:rPr lang="en-US" sz="3200" dirty="0" smtClean="0">
                <a:latin typeface="Lucida Fax" pitchFamily="18" charset="0"/>
              </a:rPr>
              <a:t>3. Conduct more prints with varying parameters such as different capping agent, speed, atomizer, sheath gas, and nozzle size so as to optimize printing results.  Utilize SEM and laser profilometry to identify how desired objectives are more or less controlled under particular parameters.</a:t>
            </a:r>
          </a:p>
          <a:p>
            <a:pPr algn="just"/>
            <a:endParaRPr lang="en-US" sz="3200" dirty="0">
              <a:latin typeface="Lucida Fax" pitchFamily="18" charset="0"/>
            </a:endParaRPr>
          </a:p>
        </p:txBody>
      </p:sp>
      <p:sp>
        <p:nvSpPr>
          <p:cNvPr id="39" name="TextBox 38"/>
          <p:cNvSpPr txBox="1"/>
          <p:nvPr/>
        </p:nvSpPr>
        <p:spPr>
          <a:xfrm>
            <a:off x="32308800" y="15240000"/>
            <a:ext cx="5181600" cy="523220"/>
          </a:xfrm>
          <a:prstGeom prst="rect">
            <a:avLst/>
          </a:prstGeom>
          <a:noFill/>
        </p:spPr>
        <p:txBody>
          <a:bodyPr wrap="square" rtlCol="0">
            <a:spAutoFit/>
          </a:bodyPr>
          <a:lstStyle/>
          <a:p>
            <a:pPr algn="ctr"/>
            <a:r>
              <a:rPr lang="en-US" sz="2800" b="1" dirty="0" smtClean="0">
                <a:latin typeface="Lucida Fax" pitchFamily="18" charset="0"/>
              </a:rPr>
              <a:t>Figure 1*</a:t>
            </a:r>
            <a:r>
              <a:rPr lang="en-US" sz="2800" dirty="0" smtClean="0">
                <a:latin typeface="Lucida Fax" pitchFamily="18" charset="0"/>
              </a:rPr>
              <a:t>: M</a:t>
            </a:r>
            <a:r>
              <a:rPr lang="en-US" sz="2800" baseline="30000" dirty="0" smtClean="0">
                <a:latin typeface="Lucida Fax" pitchFamily="18" charset="0"/>
              </a:rPr>
              <a:t>3</a:t>
            </a:r>
            <a:r>
              <a:rPr lang="en-US" sz="2800" dirty="0" smtClean="0">
                <a:latin typeface="Lucida Fax" pitchFamily="18" charset="0"/>
              </a:rPr>
              <a:t>D schematic</a:t>
            </a:r>
            <a:endParaRPr lang="en-US" sz="2800" dirty="0">
              <a:latin typeface="Lucida Fax" pitchFamily="18" charset="0"/>
            </a:endParaRPr>
          </a:p>
        </p:txBody>
      </p:sp>
      <p:sp>
        <p:nvSpPr>
          <p:cNvPr id="46" name="TextBox 45"/>
          <p:cNvSpPr txBox="1"/>
          <p:nvPr/>
        </p:nvSpPr>
        <p:spPr>
          <a:xfrm>
            <a:off x="1828800" y="17602200"/>
            <a:ext cx="18516600" cy="1138773"/>
          </a:xfrm>
          <a:prstGeom prst="rect">
            <a:avLst/>
          </a:prstGeom>
          <a:noFill/>
        </p:spPr>
        <p:txBody>
          <a:bodyPr wrap="square" rtlCol="0">
            <a:spAutoFit/>
          </a:bodyPr>
          <a:lstStyle/>
          <a:p>
            <a:r>
              <a:rPr lang="en-US" sz="3400" dirty="0" smtClean="0">
                <a:latin typeface="Lucida Fax" pitchFamily="18" charset="0"/>
              </a:rPr>
              <a:t>Results were conclusive and close to the objectives. Preliminary prints conducted demonstrated parameters which provided the results shown below in Figures 2-5.  </a:t>
            </a:r>
            <a:endParaRPr lang="en-US" sz="3400" dirty="0">
              <a:latin typeface="Lucida Fax" pitchFamily="18" charset="0"/>
            </a:endParaRPr>
          </a:p>
        </p:txBody>
      </p:sp>
      <p:sp>
        <p:nvSpPr>
          <p:cNvPr id="40" name="TextBox 39"/>
          <p:cNvSpPr txBox="1"/>
          <p:nvPr/>
        </p:nvSpPr>
        <p:spPr>
          <a:xfrm>
            <a:off x="2286000" y="27127200"/>
            <a:ext cx="5486400" cy="830997"/>
          </a:xfrm>
          <a:prstGeom prst="rect">
            <a:avLst/>
          </a:prstGeom>
          <a:noFill/>
        </p:spPr>
        <p:txBody>
          <a:bodyPr wrap="square" rtlCol="0">
            <a:spAutoFit/>
          </a:bodyPr>
          <a:lstStyle/>
          <a:p>
            <a:r>
              <a:rPr lang="en-US" sz="2400" b="1" dirty="0" smtClean="0">
                <a:latin typeface="Lucida Fax" pitchFamily="18" charset="0"/>
              </a:rPr>
              <a:t>Figure 3</a:t>
            </a:r>
            <a:r>
              <a:rPr lang="en-US" sz="2400" dirty="0" smtClean="0">
                <a:latin typeface="Lucida Fax" pitchFamily="18" charset="0"/>
              </a:rPr>
              <a:t>: One pass on Indium Tin Oxide (ITO); SEM image</a:t>
            </a:r>
            <a:endParaRPr lang="en-US" sz="2400" dirty="0">
              <a:latin typeface="Lucida Fax" pitchFamily="18" charset="0"/>
            </a:endParaRPr>
          </a:p>
        </p:txBody>
      </p:sp>
      <p:sp>
        <p:nvSpPr>
          <p:cNvPr id="50" name="TextBox 49"/>
          <p:cNvSpPr txBox="1"/>
          <p:nvPr/>
        </p:nvSpPr>
        <p:spPr>
          <a:xfrm>
            <a:off x="15240000" y="27355800"/>
            <a:ext cx="5257800" cy="461665"/>
          </a:xfrm>
          <a:prstGeom prst="rect">
            <a:avLst/>
          </a:prstGeom>
          <a:noFill/>
        </p:spPr>
        <p:txBody>
          <a:bodyPr wrap="square" rtlCol="0">
            <a:spAutoFit/>
          </a:bodyPr>
          <a:lstStyle/>
          <a:p>
            <a:r>
              <a:rPr lang="en-US" sz="2400" b="1" dirty="0" smtClean="0">
                <a:latin typeface="Lucida Fax" pitchFamily="18" charset="0"/>
              </a:rPr>
              <a:t>Figure 5*</a:t>
            </a:r>
            <a:r>
              <a:rPr lang="en-US" sz="2400" dirty="0" smtClean="0">
                <a:latin typeface="Lucida Fax" pitchFamily="18" charset="0"/>
              </a:rPr>
              <a:t>: Laser profilometry </a:t>
            </a:r>
            <a:endParaRPr lang="en-US" sz="2400" dirty="0">
              <a:latin typeface="Lucida Fax" pitchFamily="18" charset="0"/>
            </a:endParaRPr>
          </a:p>
        </p:txBody>
      </p:sp>
      <p:sp>
        <p:nvSpPr>
          <p:cNvPr id="55" name="TextBox 54"/>
          <p:cNvSpPr txBox="1"/>
          <p:nvPr/>
        </p:nvSpPr>
        <p:spPr>
          <a:xfrm>
            <a:off x="8686800" y="27127200"/>
            <a:ext cx="5943600" cy="830997"/>
          </a:xfrm>
          <a:prstGeom prst="rect">
            <a:avLst/>
          </a:prstGeom>
          <a:noFill/>
        </p:spPr>
        <p:txBody>
          <a:bodyPr wrap="square" rtlCol="0">
            <a:spAutoFit/>
          </a:bodyPr>
          <a:lstStyle/>
          <a:p>
            <a:r>
              <a:rPr lang="en-US" sz="2400" b="1" dirty="0" smtClean="0">
                <a:latin typeface="Lucida Fax" pitchFamily="18" charset="0"/>
              </a:rPr>
              <a:t>Figure 4</a:t>
            </a:r>
            <a:r>
              <a:rPr lang="en-US" sz="2400" dirty="0" smtClean="0">
                <a:latin typeface="Lucida Fax" pitchFamily="18" charset="0"/>
              </a:rPr>
              <a:t>: Two passes on ITO; SEM </a:t>
            </a:r>
          </a:p>
          <a:p>
            <a:r>
              <a:rPr lang="en-US" sz="2400" dirty="0" smtClean="0">
                <a:latin typeface="Lucida Fax" pitchFamily="18" charset="0"/>
              </a:rPr>
              <a:t>image </a:t>
            </a:r>
            <a:endParaRPr lang="en-US" sz="2400" dirty="0">
              <a:latin typeface="Lucida Fax" pitchFamily="18" charset="0"/>
            </a:endParaRPr>
          </a:p>
        </p:txBody>
      </p:sp>
      <p:sp>
        <p:nvSpPr>
          <p:cNvPr id="64" name="TextBox 63"/>
          <p:cNvSpPr txBox="1"/>
          <p:nvPr/>
        </p:nvSpPr>
        <p:spPr>
          <a:xfrm>
            <a:off x="13030200" y="28117800"/>
            <a:ext cx="9067800" cy="830997"/>
          </a:xfrm>
          <a:prstGeom prst="rect">
            <a:avLst/>
          </a:prstGeom>
          <a:noFill/>
        </p:spPr>
        <p:txBody>
          <a:bodyPr wrap="square" rtlCol="0">
            <a:spAutoFit/>
          </a:bodyPr>
          <a:lstStyle/>
          <a:p>
            <a:pPr algn="ctr"/>
            <a:r>
              <a:rPr lang="en-US" sz="4800" b="1" dirty="0" smtClean="0">
                <a:solidFill>
                  <a:schemeClr val="bg1"/>
                </a:solidFill>
                <a:latin typeface="Lucida Sans" pitchFamily="34" charset="0"/>
              </a:rPr>
              <a:t>Acknowledgments</a:t>
            </a:r>
            <a:endParaRPr lang="en-US" sz="4000" b="1" dirty="0">
              <a:solidFill>
                <a:schemeClr val="bg1"/>
              </a:solidFill>
              <a:latin typeface="Lucida Sans" pitchFamily="34" charset="0"/>
            </a:endParaRPr>
          </a:p>
        </p:txBody>
      </p:sp>
      <p:sp>
        <p:nvSpPr>
          <p:cNvPr id="65" name="TextBox 64"/>
          <p:cNvSpPr txBox="1"/>
          <p:nvPr/>
        </p:nvSpPr>
        <p:spPr>
          <a:xfrm>
            <a:off x="2971800" y="28727400"/>
            <a:ext cx="22098000" cy="1077218"/>
          </a:xfrm>
          <a:prstGeom prst="rect">
            <a:avLst/>
          </a:prstGeom>
          <a:noFill/>
        </p:spPr>
        <p:txBody>
          <a:bodyPr wrap="square" rtlCol="0">
            <a:spAutoFit/>
          </a:bodyPr>
          <a:lstStyle/>
          <a:p>
            <a:pPr algn="ctr"/>
            <a:r>
              <a:rPr lang="en-US" sz="3200" dirty="0" smtClean="0">
                <a:latin typeface="Lucida Fax" pitchFamily="18" charset="0"/>
              </a:rPr>
              <a:t>Special thanks owed to the National Science Foundation, Dr. Jon </a:t>
            </a:r>
            <a:r>
              <a:rPr lang="en-US" sz="3200" dirty="0" err="1" smtClean="0">
                <a:latin typeface="Lucida Fax" pitchFamily="18" charset="0"/>
              </a:rPr>
              <a:t>Kellar</a:t>
            </a:r>
            <a:r>
              <a:rPr lang="en-US" sz="3200" dirty="0" smtClean="0">
                <a:latin typeface="Lucida Fax" pitchFamily="18" charset="0"/>
              </a:rPr>
              <a:t>, Dr. Michael West, Dr. William Cross, Mr. </a:t>
            </a:r>
            <a:r>
              <a:rPr lang="en-US" sz="3200" dirty="0" err="1" smtClean="0">
                <a:latin typeface="Lucida Fax" pitchFamily="18" charset="0"/>
              </a:rPr>
              <a:t>Krishnamraju</a:t>
            </a:r>
            <a:r>
              <a:rPr lang="en-US" sz="3200" dirty="0" smtClean="0">
                <a:latin typeface="Lucida Fax" pitchFamily="18" charset="0"/>
              </a:rPr>
              <a:t> </a:t>
            </a:r>
            <a:r>
              <a:rPr lang="en-US" sz="3200" dirty="0" err="1" smtClean="0">
                <a:latin typeface="Lucida Fax" pitchFamily="18" charset="0"/>
              </a:rPr>
              <a:t>Ankireddy</a:t>
            </a:r>
            <a:r>
              <a:rPr lang="en-US" sz="3200" dirty="0" smtClean="0">
                <a:latin typeface="Lucida Fax" pitchFamily="18" charset="0"/>
              </a:rPr>
              <a:t>, and Mr. James Randle for making this research possible.</a:t>
            </a:r>
            <a:endParaRPr lang="en-US" sz="3200" dirty="0">
              <a:latin typeface="Lucida Fax" pitchFamily="18" charset="0"/>
            </a:endParaRPr>
          </a:p>
        </p:txBody>
      </p:sp>
      <p:sp>
        <p:nvSpPr>
          <p:cNvPr id="66" name="Rectangle 65"/>
          <p:cNvSpPr/>
          <p:nvPr/>
        </p:nvSpPr>
        <p:spPr>
          <a:xfrm>
            <a:off x="3200400" y="27965400"/>
            <a:ext cx="21717000" cy="762000"/>
          </a:xfrm>
          <a:prstGeom prst="rect">
            <a:avLst/>
          </a:prstGeom>
          <a:solidFill>
            <a:srgbClr val="182F6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7" name="TextBox 66"/>
          <p:cNvSpPr txBox="1"/>
          <p:nvPr/>
        </p:nvSpPr>
        <p:spPr>
          <a:xfrm>
            <a:off x="9601200" y="27889200"/>
            <a:ext cx="9067800" cy="830997"/>
          </a:xfrm>
          <a:prstGeom prst="rect">
            <a:avLst/>
          </a:prstGeom>
          <a:noFill/>
        </p:spPr>
        <p:txBody>
          <a:bodyPr wrap="square" rtlCol="0">
            <a:spAutoFit/>
          </a:bodyPr>
          <a:lstStyle/>
          <a:p>
            <a:pPr algn="ctr"/>
            <a:r>
              <a:rPr lang="en-US" sz="4800" b="1" dirty="0" smtClean="0">
                <a:solidFill>
                  <a:schemeClr val="bg1"/>
                </a:solidFill>
                <a:latin typeface="Lucida Sans" pitchFamily="34" charset="0"/>
              </a:rPr>
              <a:t>Acknowledgments</a:t>
            </a:r>
            <a:endParaRPr lang="en-US" sz="4000" b="1" dirty="0">
              <a:solidFill>
                <a:schemeClr val="bg1"/>
              </a:solidFill>
              <a:latin typeface="Lucida Sans" pitchFamily="34" charset="0"/>
            </a:endParaRPr>
          </a:p>
        </p:txBody>
      </p:sp>
      <p:sp>
        <p:nvSpPr>
          <p:cNvPr id="68" name="TextBox 67"/>
          <p:cNvSpPr txBox="1"/>
          <p:nvPr/>
        </p:nvSpPr>
        <p:spPr>
          <a:xfrm>
            <a:off x="2057400" y="18973800"/>
            <a:ext cx="8305800" cy="3600986"/>
          </a:xfrm>
          <a:prstGeom prst="rect">
            <a:avLst/>
          </a:prstGeom>
          <a:noFill/>
        </p:spPr>
        <p:txBody>
          <a:bodyPr wrap="square" rtlCol="0">
            <a:spAutoFit/>
          </a:bodyPr>
          <a:lstStyle/>
          <a:p>
            <a:endParaRPr lang="en-US" sz="3200" dirty="0" smtClean="0">
              <a:latin typeface="Lucida Fax" pitchFamily="18" charset="0"/>
            </a:endParaRPr>
          </a:p>
          <a:p>
            <a:pPr>
              <a:buFont typeface="Arial" pitchFamily="34" charset="0"/>
              <a:buChar char="•"/>
            </a:pPr>
            <a:r>
              <a:rPr lang="en-US" sz="3200" dirty="0" smtClean="0">
                <a:latin typeface="Lucida Fax" pitchFamily="18" charset="0"/>
              </a:rPr>
              <a:t>   45-85 µm width </a:t>
            </a:r>
          </a:p>
          <a:p>
            <a:pPr>
              <a:buFont typeface="Arial" pitchFamily="34" charset="0"/>
              <a:buChar char="•"/>
            </a:pPr>
            <a:r>
              <a:rPr lang="en-US" sz="3200" dirty="0" smtClean="0">
                <a:latin typeface="Lucida Fax" pitchFamily="18" charset="0"/>
              </a:rPr>
              <a:t>   1.5-7 µm thickness</a:t>
            </a:r>
          </a:p>
          <a:p>
            <a:pPr>
              <a:buFont typeface="Arial" pitchFamily="34" charset="0"/>
              <a:buChar char="•"/>
            </a:pPr>
            <a:r>
              <a:rPr lang="en-US" sz="3200" dirty="0" smtClean="0">
                <a:latin typeface="Lucida Fax" pitchFamily="18" charset="0"/>
              </a:rPr>
              <a:t>   4.5 mm length </a:t>
            </a:r>
          </a:p>
          <a:p>
            <a:pPr>
              <a:buFont typeface="Arial" pitchFamily="34" charset="0"/>
              <a:buChar char="•"/>
            </a:pPr>
            <a:r>
              <a:rPr lang="en-US" sz="3200" dirty="0" smtClean="0">
                <a:latin typeface="Lucida Fax" pitchFamily="18" charset="0"/>
              </a:rPr>
              <a:t>   Soft lines making conductivity   </a:t>
            </a:r>
          </a:p>
          <a:p>
            <a:r>
              <a:rPr lang="en-US" sz="3200" dirty="0" smtClean="0">
                <a:latin typeface="Lucida Fax" pitchFamily="18" charset="0"/>
              </a:rPr>
              <a:t>      recordings difficult</a:t>
            </a:r>
          </a:p>
          <a:p>
            <a:endParaRPr lang="en-US" sz="3600" dirty="0" smtClean="0">
              <a:latin typeface="Lucida Fax" pitchFamily="18" charset="0"/>
            </a:endParaRPr>
          </a:p>
        </p:txBody>
      </p:sp>
      <p:sp>
        <p:nvSpPr>
          <p:cNvPr id="70" name="TextBox 69"/>
          <p:cNvSpPr txBox="1"/>
          <p:nvPr/>
        </p:nvSpPr>
        <p:spPr>
          <a:xfrm>
            <a:off x="25374600" y="27943076"/>
            <a:ext cx="11125200" cy="2308324"/>
          </a:xfrm>
          <a:prstGeom prst="rect">
            <a:avLst/>
          </a:prstGeom>
          <a:noFill/>
        </p:spPr>
        <p:txBody>
          <a:bodyPr wrap="square" rtlCol="0">
            <a:spAutoFit/>
          </a:bodyPr>
          <a:lstStyle/>
          <a:p>
            <a:pPr algn="ctr"/>
            <a:r>
              <a:rPr lang="en-US" sz="2400" b="1" dirty="0" smtClean="0">
                <a:latin typeface="Lucida Fax" pitchFamily="18" charset="0"/>
              </a:rPr>
              <a:t>References</a:t>
            </a:r>
          </a:p>
          <a:p>
            <a:pPr algn="just"/>
            <a:r>
              <a:rPr lang="en-US" sz="2000" dirty="0" smtClean="0">
                <a:latin typeface="Lucida Fax" pitchFamily="18" charset="0"/>
              </a:rPr>
              <a:t>[1]:Lee, K. J., Lee, Y. I., Shim, I. K., </a:t>
            </a:r>
            <a:r>
              <a:rPr lang="en-US" sz="2000" dirty="0" err="1" smtClean="0">
                <a:latin typeface="Lucida Fax" pitchFamily="18" charset="0"/>
              </a:rPr>
              <a:t>Joung</a:t>
            </a:r>
            <a:r>
              <a:rPr lang="en-US" sz="2000" dirty="0" smtClean="0">
                <a:latin typeface="Lucida Fax" pitchFamily="18" charset="0"/>
              </a:rPr>
              <a:t>, J., &amp; Oh, Y. S. (2006). Direct synthesis and bonding origins of monolayer-protected silver </a:t>
            </a:r>
            <a:r>
              <a:rPr lang="en-US" sz="2000" dirty="0" err="1" smtClean="0">
                <a:latin typeface="Lucida Fax" pitchFamily="18" charset="0"/>
              </a:rPr>
              <a:t>nanocrystals</a:t>
            </a:r>
            <a:r>
              <a:rPr lang="en-US" sz="2000" dirty="0" smtClean="0">
                <a:latin typeface="Lucida Fax" pitchFamily="18" charset="0"/>
              </a:rPr>
              <a:t> from silver nitrate through in situ </a:t>
            </a:r>
            <a:r>
              <a:rPr lang="en-US" sz="2000" dirty="0" err="1" smtClean="0">
                <a:latin typeface="Lucida Fax" pitchFamily="18" charset="0"/>
              </a:rPr>
              <a:t>ligand</a:t>
            </a:r>
            <a:r>
              <a:rPr lang="en-US" sz="2000" dirty="0" smtClean="0">
                <a:latin typeface="Lucida Fax" pitchFamily="18" charset="0"/>
              </a:rPr>
              <a:t> exchange. </a:t>
            </a:r>
            <a:r>
              <a:rPr lang="en-US" sz="2000" i="1" dirty="0" smtClean="0">
                <a:latin typeface="Lucida Fax" pitchFamily="18" charset="0"/>
              </a:rPr>
              <a:t>Journal of Colloid and Interface Science, 304, </a:t>
            </a:r>
            <a:r>
              <a:rPr lang="en-US" sz="2000" dirty="0" smtClean="0">
                <a:latin typeface="Lucida Fax" pitchFamily="18" charset="0"/>
              </a:rPr>
              <a:t>92-97.</a:t>
            </a:r>
          </a:p>
          <a:p>
            <a:pPr algn="just"/>
            <a:r>
              <a:rPr lang="en-US" sz="2000" dirty="0" smtClean="0">
                <a:latin typeface="Lucida Fax" pitchFamily="18" charset="0"/>
              </a:rPr>
              <a:t>Figure 1*: </a:t>
            </a:r>
            <a:r>
              <a:rPr lang="en-US" sz="2000" dirty="0" err="1" smtClean="0">
                <a:latin typeface="Lucida Fax" pitchFamily="18" charset="0"/>
              </a:rPr>
              <a:t>Renn</a:t>
            </a:r>
            <a:r>
              <a:rPr lang="en-US" sz="2000" dirty="0" smtClean="0">
                <a:latin typeface="Lucida Fax" pitchFamily="18" charset="0"/>
              </a:rPr>
              <a:t>, Michael. (2008). M</a:t>
            </a:r>
            <a:r>
              <a:rPr lang="en-US" sz="2000" baseline="30000" dirty="0" smtClean="0">
                <a:latin typeface="Lucida Fax" pitchFamily="18" charset="0"/>
              </a:rPr>
              <a:t>3</a:t>
            </a:r>
            <a:r>
              <a:rPr lang="en-US" sz="2000" dirty="0" smtClean="0">
                <a:latin typeface="Lucida Fax" pitchFamily="18" charset="0"/>
              </a:rPr>
              <a:t>D aerosol-jet-printing—5 microns to 5 millimeters. OPTOMEC professional presentation.</a:t>
            </a:r>
          </a:p>
          <a:p>
            <a:pPr algn="just"/>
            <a:r>
              <a:rPr lang="en-US" sz="2000" dirty="0" smtClean="0">
                <a:latin typeface="Lucida Fax" pitchFamily="18" charset="0"/>
              </a:rPr>
              <a:t>Figure 5*: Produced by Dr. </a:t>
            </a:r>
            <a:r>
              <a:rPr lang="en-US" sz="2000" dirty="0" err="1" smtClean="0">
                <a:latin typeface="Lucida Fax" pitchFamily="18" charset="0"/>
              </a:rPr>
              <a:t>Qi</a:t>
            </a:r>
            <a:r>
              <a:rPr lang="en-US" sz="2000" dirty="0" smtClean="0">
                <a:latin typeface="Lucida Fax" pitchFamily="18" charset="0"/>
              </a:rPr>
              <a:t> </a:t>
            </a:r>
            <a:r>
              <a:rPr lang="en-US" sz="2000" dirty="0" err="1" smtClean="0">
                <a:latin typeface="Lucida Fax" pitchFamily="18" charset="0"/>
              </a:rPr>
              <a:t>Hua</a:t>
            </a:r>
            <a:r>
              <a:rPr lang="en-US" sz="2000" dirty="0" smtClean="0">
                <a:latin typeface="Lucida Fax" pitchFamily="18" charset="0"/>
              </a:rPr>
              <a:t> Fan. </a:t>
            </a:r>
            <a:endParaRPr lang="en-US" sz="2000" dirty="0">
              <a:latin typeface="Lucida Fax" pitchFamily="18" charset="0"/>
            </a:endParaRPr>
          </a:p>
        </p:txBody>
      </p:sp>
      <p:sp>
        <p:nvSpPr>
          <p:cNvPr id="72" name="TextBox 71"/>
          <p:cNvSpPr txBox="1"/>
          <p:nvPr/>
        </p:nvSpPr>
        <p:spPr>
          <a:xfrm>
            <a:off x="9220200" y="19431000"/>
            <a:ext cx="6477000" cy="2554545"/>
          </a:xfrm>
          <a:prstGeom prst="rect">
            <a:avLst/>
          </a:prstGeom>
          <a:noFill/>
        </p:spPr>
        <p:txBody>
          <a:bodyPr wrap="square" rtlCol="0">
            <a:spAutoFit/>
          </a:bodyPr>
          <a:lstStyle/>
          <a:p>
            <a:pPr>
              <a:buFont typeface="Arial" pitchFamily="34" charset="0"/>
              <a:buChar char="•"/>
            </a:pPr>
            <a:r>
              <a:rPr lang="en-US" sz="3200" dirty="0" smtClean="0">
                <a:latin typeface="Lucida Fax" pitchFamily="18" charset="0"/>
              </a:rPr>
              <a:t>   Adhesion testing </a:t>
            </a:r>
          </a:p>
          <a:p>
            <a:r>
              <a:rPr lang="en-US" sz="3200" dirty="0" smtClean="0">
                <a:latin typeface="Lucida Fax" pitchFamily="18" charset="0"/>
              </a:rPr>
              <a:t>      indicated strong adhesion</a:t>
            </a:r>
          </a:p>
          <a:p>
            <a:pPr>
              <a:buFont typeface="Arial" pitchFamily="34" charset="0"/>
              <a:buChar char="•"/>
            </a:pPr>
            <a:r>
              <a:rPr lang="en-US" sz="3200" dirty="0" smtClean="0">
                <a:latin typeface="Lucida Fax" pitchFamily="18" charset="0"/>
              </a:rPr>
              <a:t>   Extended time period and</a:t>
            </a:r>
          </a:p>
          <a:p>
            <a:r>
              <a:rPr lang="en-US" sz="3200" dirty="0" smtClean="0">
                <a:latin typeface="Lucida Fax" pitchFamily="18" charset="0"/>
              </a:rPr>
              <a:t>      higher temperature </a:t>
            </a:r>
          </a:p>
          <a:p>
            <a:r>
              <a:rPr lang="en-US" sz="3200" dirty="0" smtClean="0">
                <a:latin typeface="Lucida Fax" pitchFamily="18" charset="0"/>
              </a:rPr>
              <a:t>      yielded high conductivity</a:t>
            </a:r>
            <a:endParaRPr lang="en-US" sz="3200" dirty="0">
              <a:latin typeface="Lucida Fax" pitchFamily="18" charset="0"/>
            </a:endParaRPr>
          </a:p>
        </p:txBody>
      </p:sp>
      <p:sp>
        <p:nvSpPr>
          <p:cNvPr id="73" name="TextBox 72"/>
          <p:cNvSpPr txBox="1"/>
          <p:nvPr/>
        </p:nvSpPr>
        <p:spPr>
          <a:xfrm>
            <a:off x="3352800" y="18840271"/>
            <a:ext cx="10210800" cy="1200329"/>
          </a:xfrm>
          <a:prstGeom prst="rect">
            <a:avLst/>
          </a:prstGeom>
          <a:noFill/>
        </p:spPr>
        <p:txBody>
          <a:bodyPr wrap="square" rtlCol="0">
            <a:spAutoFit/>
          </a:bodyPr>
          <a:lstStyle/>
          <a:p>
            <a:pPr algn="ctr"/>
            <a:r>
              <a:rPr lang="en-US" sz="3600" i="1" dirty="0" smtClean="0">
                <a:latin typeface="Lucida Fax" pitchFamily="18" charset="0"/>
              </a:rPr>
              <a:t>Print results with 150 µm nozzle</a:t>
            </a:r>
          </a:p>
          <a:p>
            <a:pPr algn="ctr"/>
            <a:endParaRPr lang="en-US" sz="3600" dirty="0"/>
          </a:p>
        </p:txBody>
      </p:sp>
      <p:sp>
        <p:nvSpPr>
          <p:cNvPr id="74" name="TextBox 73"/>
          <p:cNvSpPr txBox="1"/>
          <p:nvPr/>
        </p:nvSpPr>
        <p:spPr>
          <a:xfrm>
            <a:off x="15697200" y="21717000"/>
            <a:ext cx="4800600" cy="461665"/>
          </a:xfrm>
          <a:prstGeom prst="rect">
            <a:avLst/>
          </a:prstGeom>
          <a:noFill/>
        </p:spPr>
        <p:txBody>
          <a:bodyPr wrap="square" rtlCol="0">
            <a:spAutoFit/>
          </a:bodyPr>
          <a:lstStyle/>
          <a:p>
            <a:r>
              <a:rPr lang="en-US" sz="2400" b="1" dirty="0" smtClean="0">
                <a:latin typeface="Lucida Fax" pitchFamily="18" charset="0"/>
              </a:rPr>
              <a:t>Figure 2</a:t>
            </a:r>
            <a:r>
              <a:rPr lang="en-US" sz="2400" dirty="0" smtClean="0">
                <a:latin typeface="Lucida Fax" pitchFamily="18" charset="0"/>
              </a:rPr>
              <a:t>: Standard metal grid</a:t>
            </a:r>
            <a:endParaRPr lang="en-US" sz="2400" b="1" dirty="0">
              <a:latin typeface="Lucida Fax"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4643</TotalTime>
  <Words>775</Words>
  <Application>Microsoft Office PowerPoint</Application>
  <PresentationFormat>Custom</PresentationFormat>
  <Paragraphs>64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aboysen</cp:lastModifiedBy>
  <cp:revision>134</cp:revision>
  <dcterms:created xsi:type="dcterms:W3CDTF">2011-07-28T19:04:17Z</dcterms:created>
  <dcterms:modified xsi:type="dcterms:W3CDTF">2011-08-02T17:07:11Z</dcterms:modified>
</cp:coreProperties>
</file>